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5"/>
  </p:notesMasterIdLst>
  <p:sldIdLst>
    <p:sldId id="271" r:id="rId5"/>
    <p:sldId id="385" r:id="rId6"/>
    <p:sldId id="270" r:id="rId7"/>
    <p:sldId id="313" r:id="rId8"/>
    <p:sldId id="453" r:id="rId9"/>
    <p:sldId id="314" r:id="rId10"/>
    <p:sldId id="454" r:id="rId11"/>
    <p:sldId id="315" r:id="rId12"/>
    <p:sldId id="455" r:id="rId13"/>
    <p:sldId id="272" r:id="rId14"/>
    <p:sldId id="316" r:id="rId15"/>
    <p:sldId id="284" r:id="rId16"/>
    <p:sldId id="386" r:id="rId17"/>
    <p:sldId id="387" r:id="rId18"/>
    <p:sldId id="388" r:id="rId19"/>
    <p:sldId id="389" r:id="rId20"/>
    <p:sldId id="390" r:id="rId21"/>
    <p:sldId id="317" r:id="rId22"/>
    <p:sldId id="392" r:id="rId23"/>
    <p:sldId id="318" r:id="rId24"/>
    <p:sldId id="286" r:id="rId25"/>
    <p:sldId id="398" r:id="rId26"/>
    <p:sldId id="393" r:id="rId27"/>
    <p:sldId id="397" r:id="rId28"/>
    <p:sldId id="405" r:id="rId29"/>
    <p:sldId id="403" r:id="rId30"/>
    <p:sldId id="404" r:id="rId31"/>
    <p:sldId id="408" r:id="rId32"/>
    <p:sldId id="411" r:id="rId33"/>
    <p:sldId id="319" r:id="rId34"/>
    <p:sldId id="287" r:id="rId35"/>
    <p:sldId id="394" r:id="rId36"/>
    <p:sldId id="395" r:id="rId37"/>
    <p:sldId id="396" r:id="rId38"/>
    <p:sldId id="320" r:id="rId39"/>
    <p:sldId id="288" r:id="rId40"/>
    <p:sldId id="273" r:id="rId41"/>
    <p:sldId id="321" r:id="rId42"/>
    <p:sldId id="399" r:id="rId43"/>
    <p:sldId id="402" r:id="rId44"/>
    <p:sldId id="296" r:id="rId45"/>
    <p:sldId id="406" r:id="rId46"/>
    <p:sldId id="407" r:id="rId47"/>
    <p:sldId id="322" r:id="rId48"/>
    <p:sldId id="401" r:id="rId49"/>
    <p:sldId id="400" r:id="rId50"/>
    <p:sldId id="323" r:id="rId51"/>
    <p:sldId id="410" r:id="rId52"/>
    <p:sldId id="412" r:id="rId53"/>
    <p:sldId id="413" r:id="rId54"/>
    <p:sldId id="452" r:id="rId55"/>
    <p:sldId id="324" r:id="rId56"/>
    <p:sldId id="297" r:id="rId57"/>
    <p:sldId id="325" r:id="rId58"/>
    <p:sldId id="298" r:id="rId59"/>
    <p:sldId id="414" r:id="rId60"/>
    <p:sldId id="415" r:id="rId61"/>
    <p:sldId id="416" r:id="rId62"/>
    <p:sldId id="326" r:id="rId63"/>
    <p:sldId id="456" r:id="rId64"/>
    <p:sldId id="274" r:id="rId65"/>
    <p:sldId id="327" r:id="rId66"/>
    <p:sldId id="359" r:id="rId67"/>
    <p:sldId id="417" r:id="rId68"/>
    <p:sldId id="418" r:id="rId69"/>
    <p:sldId id="419" r:id="rId70"/>
    <p:sldId id="420" r:id="rId71"/>
    <p:sldId id="328" r:id="rId72"/>
    <p:sldId id="360" r:id="rId73"/>
    <p:sldId id="421" r:id="rId74"/>
    <p:sldId id="422" r:id="rId75"/>
    <p:sldId id="423" r:id="rId76"/>
    <p:sldId id="424" r:id="rId77"/>
    <p:sldId id="425" r:id="rId78"/>
    <p:sldId id="426" r:id="rId79"/>
    <p:sldId id="329" r:id="rId80"/>
    <p:sldId id="300" r:id="rId81"/>
    <p:sldId id="330" r:id="rId82"/>
    <p:sldId id="427" r:id="rId83"/>
    <p:sldId id="301" r:id="rId84"/>
    <p:sldId id="428" r:id="rId85"/>
    <p:sldId id="276" r:id="rId86"/>
    <p:sldId id="339" r:id="rId87"/>
    <p:sldId id="340" r:id="rId88"/>
    <p:sldId id="457" r:id="rId89"/>
    <p:sldId id="341" r:id="rId90"/>
    <p:sldId id="458" r:id="rId91"/>
    <p:sldId id="342" r:id="rId92"/>
    <p:sldId id="459" r:id="rId93"/>
    <p:sldId id="343" r:id="rId94"/>
    <p:sldId id="460" r:id="rId95"/>
    <p:sldId id="277" r:id="rId96"/>
    <p:sldId id="344" r:id="rId97"/>
    <p:sldId id="368" r:id="rId98"/>
    <p:sldId id="429" r:id="rId99"/>
    <p:sldId id="430" r:id="rId100"/>
    <p:sldId id="431" r:id="rId101"/>
    <p:sldId id="461" r:id="rId102"/>
    <p:sldId id="462" r:id="rId103"/>
    <p:sldId id="278" r:id="rId104"/>
    <p:sldId id="345" r:id="rId105"/>
    <p:sldId id="369" r:id="rId106"/>
    <p:sldId id="432" r:id="rId107"/>
    <p:sldId id="346" r:id="rId108"/>
    <p:sldId id="370" r:id="rId109"/>
    <p:sldId id="347" r:id="rId110"/>
    <p:sldId id="371" r:id="rId111"/>
    <p:sldId id="433" r:id="rId112"/>
    <p:sldId id="434" r:id="rId113"/>
    <p:sldId id="435" r:id="rId114"/>
    <p:sldId id="436" r:id="rId115"/>
    <p:sldId id="437" r:id="rId116"/>
    <p:sldId id="438" r:id="rId117"/>
    <p:sldId id="279" r:id="rId118"/>
    <p:sldId id="348" r:id="rId119"/>
    <p:sldId id="439" r:id="rId120"/>
    <p:sldId id="440" r:id="rId121"/>
    <p:sldId id="441" r:id="rId122"/>
    <p:sldId id="349" r:id="rId123"/>
    <p:sldId id="373" r:id="rId124"/>
    <p:sldId id="350" r:id="rId125"/>
    <p:sldId id="374" r:id="rId126"/>
    <p:sldId id="280" r:id="rId127"/>
    <p:sldId id="351" r:id="rId128"/>
    <p:sldId id="442" r:id="rId129"/>
    <p:sldId id="375" r:id="rId130"/>
    <p:sldId id="352" r:id="rId131"/>
    <p:sldId id="376" r:id="rId132"/>
    <p:sldId id="443" r:id="rId133"/>
    <p:sldId id="446" r:id="rId134"/>
    <p:sldId id="447" r:id="rId135"/>
    <p:sldId id="353" r:id="rId136"/>
    <p:sldId id="444" r:id="rId137"/>
    <p:sldId id="354" r:id="rId138"/>
    <p:sldId id="445" r:id="rId139"/>
    <p:sldId id="355" r:id="rId140"/>
    <p:sldId id="448" r:id="rId141"/>
    <p:sldId id="281" r:id="rId142"/>
    <p:sldId id="356" r:id="rId143"/>
    <p:sldId id="380" r:id="rId144"/>
    <p:sldId id="449" r:id="rId145"/>
    <p:sldId id="463" r:id="rId146"/>
    <p:sldId id="464" r:id="rId147"/>
    <p:sldId id="282" r:id="rId148"/>
    <p:sldId id="357" r:id="rId149"/>
    <p:sldId id="381" r:id="rId150"/>
    <p:sldId id="450" r:id="rId151"/>
    <p:sldId id="451" r:id="rId152"/>
    <p:sldId id="358" r:id="rId153"/>
    <p:sldId id="382" r:id="rId1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elson, Sean" initials="DS" lastIdx="8" clrIdx="0">
    <p:extLst>
      <p:ext uri="{19B8F6BF-5375-455C-9EA6-DF929625EA0E}">
        <p15:presenceInfo xmlns:p15="http://schemas.microsoft.com/office/powerpoint/2012/main" userId="S::sean.donelson@pearson.com::3e21d0a5-01a9-4113-9b92-c184675e92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FA0946-E302-43E9-BF4A-8481D3BCD2A3}" v="221" dt="2024-09-11T14:34:01.397"/>
    <p1510:client id="{7EE8D9A4-CA1D-4B00-0A10-61BC2E033BC2}" v="64" dt="2024-09-11T18:10:18.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0" autoAdjust="0"/>
    <p:restoredTop sz="94720"/>
  </p:normalViewPr>
  <p:slideViewPr>
    <p:cSldViewPr snapToGrid="0" snapToObjects="1">
      <p:cViewPr varScale="1">
        <p:scale>
          <a:sx n="286" d="100"/>
          <a:sy n="286" d="100"/>
        </p:scale>
        <p:origin x="3976" y="20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50" d="100"/>
          <a:sy n="150" d="100"/>
        </p:scale>
        <p:origin x="5840" y="16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heme" Target="theme/theme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tableStyles" Target="tableStyle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commentAuthors" Target="commen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sjcain84" userId="S::scsjcain84_gmail.com#ext#@pearsoneducationinc.onmicrosoft.com::4399dd98-ee8b-4212-9001-7919755a3260" providerId="AD" clId="Web-{57FA0946-E302-43E9-BF4A-8481D3BCD2A3}"/>
    <pc:docChg chg="delSld modSld">
      <pc:chgData name="scsjcain84" userId="S::scsjcain84_gmail.com#ext#@pearsoneducationinc.onmicrosoft.com::4399dd98-ee8b-4212-9001-7919755a3260" providerId="AD" clId="Web-{57FA0946-E302-43E9-BF4A-8481D3BCD2A3}" dt="2024-09-11T14:33:58.975" v="167" actId="20577"/>
      <pc:docMkLst>
        <pc:docMk/>
      </pc:docMkLst>
      <pc:sldChg chg="modSp">
        <pc:chgData name="scsjcain84" userId="S::scsjcain84_gmail.com#ext#@pearsoneducationinc.onmicrosoft.com::4399dd98-ee8b-4212-9001-7919755a3260" providerId="AD" clId="Web-{57FA0946-E302-43E9-BF4A-8481D3BCD2A3}" dt="2024-09-11T14:07:11.667" v="1" actId="20577"/>
        <pc:sldMkLst>
          <pc:docMk/>
          <pc:sldMk cId="2945571943" sldId="272"/>
        </pc:sldMkLst>
        <pc:spChg chg="mod">
          <ac:chgData name="scsjcain84" userId="S::scsjcain84_gmail.com#ext#@pearsoneducationinc.onmicrosoft.com::4399dd98-ee8b-4212-9001-7919755a3260" providerId="AD" clId="Web-{57FA0946-E302-43E9-BF4A-8481D3BCD2A3}" dt="2024-09-11T14:07:11.667" v="1" actId="20577"/>
          <ac:spMkLst>
            <pc:docMk/>
            <pc:sldMk cId="2945571943" sldId="272"/>
            <ac:spMk id="3" creationId="{3C26289F-11A7-254E-BAFD-7335F7BE1624}"/>
          </ac:spMkLst>
        </pc:spChg>
      </pc:sldChg>
      <pc:sldChg chg="modSp">
        <pc:chgData name="scsjcain84" userId="S::scsjcain84_gmail.com#ext#@pearsoneducationinc.onmicrosoft.com::4399dd98-ee8b-4212-9001-7919755a3260" providerId="AD" clId="Web-{57FA0946-E302-43E9-BF4A-8481D3BCD2A3}" dt="2024-09-11T14:15:51.435" v="39" actId="20577"/>
        <pc:sldMkLst>
          <pc:docMk/>
          <pc:sldMk cId="3167056241" sldId="276"/>
        </pc:sldMkLst>
        <pc:spChg chg="mod">
          <ac:chgData name="scsjcain84" userId="S::scsjcain84_gmail.com#ext#@pearsoneducationinc.onmicrosoft.com::4399dd98-ee8b-4212-9001-7919755a3260" providerId="AD" clId="Web-{57FA0946-E302-43E9-BF4A-8481D3BCD2A3}" dt="2024-09-11T14:15:51.435" v="39" actId="20577"/>
          <ac:spMkLst>
            <pc:docMk/>
            <pc:sldMk cId="3167056241" sldId="276"/>
            <ac:spMk id="4" creationId="{6824B3CE-C245-3C43-86DD-8F772F163ACE}"/>
          </ac:spMkLst>
        </pc:spChg>
      </pc:sldChg>
      <pc:sldChg chg="modSp">
        <pc:chgData name="scsjcain84" userId="S::scsjcain84_gmail.com#ext#@pearsoneducationinc.onmicrosoft.com::4399dd98-ee8b-4212-9001-7919755a3260" providerId="AD" clId="Web-{57FA0946-E302-43E9-BF4A-8481D3BCD2A3}" dt="2024-09-11T14:21:21.363" v="63" actId="20577"/>
        <pc:sldMkLst>
          <pc:docMk/>
          <pc:sldMk cId="3323309593" sldId="278"/>
        </pc:sldMkLst>
        <pc:spChg chg="mod">
          <ac:chgData name="scsjcain84" userId="S::scsjcain84_gmail.com#ext#@pearsoneducationinc.onmicrosoft.com::4399dd98-ee8b-4212-9001-7919755a3260" providerId="AD" clId="Web-{57FA0946-E302-43E9-BF4A-8481D3BCD2A3}" dt="2024-09-11T14:21:21.363" v="63" actId="20577"/>
          <ac:spMkLst>
            <pc:docMk/>
            <pc:sldMk cId="3323309593" sldId="278"/>
            <ac:spMk id="3" creationId="{3C26289F-11A7-254E-BAFD-7335F7BE1624}"/>
          </ac:spMkLst>
        </pc:spChg>
        <pc:spChg chg="mod">
          <ac:chgData name="scsjcain84" userId="S::scsjcain84_gmail.com#ext#@pearsoneducationinc.onmicrosoft.com::4399dd98-ee8b-4212-9001-7919755a3260" providerId="AD" clId="Web-{57FA0946-E302-43E9-BF4A-8481D3BCD2A3}" dt="2024-09-11T14:20:10.171" v="59" actId="20577"/>
          <ac:spMkLst>
            <pc:docMk/>
            <pc:sldMk cId="3323309593" sldId="278"/>
            <ac:spMk id="4" creationId="{6824B3CE-C245-3C43-86DD-8F772F163ACE}"/>
          </ac:spMkLst>
        </pc:spChg>
      </pc:sldChg>
      <pc:sldChg chg="modSp">
        <pc:chgData name="scsjcain84" userId="S::scsjcain84_gmail.com#ext#@pearsoneducationinc.onmicrosoft.com::4399dd98-ee8b-4212-9001-7919755a3260" providerId="AD" clId="Web-{57FA0946-E302-43E9-BF4A-8481D3BCD2A3}" dt="2024-09-11T14:27:25.512" v="125" actId="20577"/>
        <pc:sldMkLst>
          <pc:docMk/>
          <pc:sldMk cId="934999490" sldId="281"/>
        </pc:sldMkLst>
        <pc:spChg chg="mod">
          <ac:chgData name="scsjcain84" userId="S::scsjcain84_gmail.com#ext#@pearsoneducationinc.onmicrosoft.com::4399dd98-ee8b-4212-9001-7919755a3260" providerId="AD" clId="Web-{57FA0946-E302-43E9-BF4A-8481D3BCD2A3}" dt="2024-09-11T14:27:25.512" v="125" actId="20577"/>
          <ac:spMkLst>
            <pc:docMk/>
            <pc:sldMk cId="934999490" sldId="281"/>
            <ac:spMk id="4" creationId="{6824B3CE-C245-3C43-86DD-8F772F163ACE}"/>
          </ac:spMkLst>
        </pc:spChg>
      </pc:sldChg>
      <pc:sldChg chg="modSp">
        <pc:chgData name="scsjcain84" userId="S::scsjcain84_gmail.com#ext#@pearsoneducationinc.onmicrosoft.com::4399dd98-ee8b-4212-9001-7919755a3260" providerId="AD" clId="Web-{57FA0946-E302-43E9-BF4A-8481D3BCD2A3}" dt="2024-09-11T14:28:37.829" v="138" actId="20577"/>
        <pc:sldMkLst>
          <pc:docMk/>
          <pc:sldMk cId="892136794" sldId="282"/>
        </pc:sldMkLst>
        <pc:spChg chg="mod">
          <ac:chgData name="scsjcain84" userId="S::scsjcain84_gmail.com#ext#@pearsoneducationinc.onmicrosoft.com::4399dd98-ee8b-4212-9001-7919755a3260" providerId="AD" clId="Web-{57FA0946-E302-43E9-BF4A-8481D3BCD2A3}" dt="2024-09-11T14:28:37.829" v="138" actId="20577"/>
          <ac:spMkLst>
            <pc:docMk/>
            <pc:sldMk cId="892136794" sldId="282"/>
            <ac:spMk id="4" creationId="{6824B3CE-C245-3C43-86DD-8F772F163ACE}"/>
          </ac:spMkLst>
        </pc:spChg>
      </pc:sldChg>
      <pc:sldChg chg="del">
        <pc:chgData name="scsjcain84" userId="S::scsjcain84_gmail.com#ext#@pearsoneducationinc.onmicrosoft.com::4399dd98-ee8b-4212-9001-7919755a3260" providerId="AD" clId="Web-{57FA0946-E302-43E9-BF4A-8481D3BCD2A3}" dt="2024-09-11T14:16:01.327" v="40"/>
        <pc:sldMkLst>
          <pc:docMk/>
          <pc:sldMk cId="961812102" sldId="307"/>
        </pc:sldMkLst>
      </pc:sldChg>
      <pc:sldChg chg="modSp">
        <pc:chgData name="scsjcain84" userId="S::scsjcain84_gmail.com#ext#@pearsoneducationinc.onmicrosoft.com::4399dd98-ee8b-4212-9001-7919755a3260" providerId="AD" clId="Web-{57FA0946-E302-43E9-BF4A-8481D3BCD2A3}" dt="2024-09-11T14:11:59.639" v="18" actId="20577"/>
        <pc:sldMkLst>
          <pc:docMk/>
          <pc:sldMk cId="2146455927" sldId="323"/>
        </pc:sldMkLst>
        <pc:spChg chg="mod">
          <ac:chgData name="scsjcain84" userId="S::scsjcain84_gmail.com#ext#@pearsoneducationinc.onmicrosoft.com::4399dd98-ee8b-4212-9001-7919755a3260" providerId="AD" clId="Web-{57FA0946-E302-43E9-BF4A-8481D3BCD2A3}" dt="2024-09-11T14:11:59.639" v="18" actId="20577"/>
          <ac:spMkLst>
            <pc:docMk/>
            <pc:sldMk cId="2146455927" sldId="323"/>
            <ac:spMk id="3" creationId="{ABFAF619-F049-D048-9691-6A80EF5B7303}"/>
          </ac:spMkLst>
        </pc:spChg>
      </pc:sldChg>
      <pc:sldChg chg="modSp">
        <pc:chgData name="scsjcain84" userId="S::scsjcain84_gmail.com#ext#@pearsoneducationinc.onmicrosoft.com::4399dd98-ee8b-4212-9001-7919755a3260" providerId="AD" clId="Web-{57FA0946-E302-43E9-BF4A-8481D3BCD2A3}" dt="2024-09-11T14:16:06.327" v="41" actId="20577"/>
        <pc:sldMkLst>
          <pc:docMk/>
          <pc:sldMk cId="2734483373" sldId="340"/>
        </pc:sldMkLst>
        <pc:spChg chg="mod">
          <ac:chgData name="scsjcain84" userId="S::scsjcain84_gmail.com#ext#@pearsoneducationinc.onmicrosoft.com::4399dd98-ee8b-4212-9001-7919755a3260" providerId="AD" clId="Web-{57FA0946-E302-43E9-BF4A-8481D3BCD2A3}" dt="2024-09-11T14:16:06.327" v="41" actId="20577"/>
          <ac:spMkLst>
            <pc:docMk/>
            <pc:sldMk cId="2734483373" sldId="340"/>
            <ac:spMk id="3" creationId="{ABFAF619-F049-D048-9691-6A80EF5B7303}"/>
          </ac:spMkLst>
        </pc:spChg>
      </pc:sldChg>
      <pc:sldChg chg="modSp">
        <pc:chgData name="scsjcain84" userId="S::scsjcain84_gmail.com#ext#@pearsoneducationinc.onmicrosoft.com::4399dd98-ee8b-4212-9001-7919755a3260" providerId="AD" clId="Web-{57FA0946-E302-43E9-BF4A-8481D3BCD2A3}" dt="2024-09-11T14:16:13.609" v="42" actId="20577"/>
        <pc:sldMkLst>
          <pc:docMk/>
          <pc:sldMk cId="594970616" sldId="341"/>
        </pc:sldMkLst>
        <pc:spChg chg="mod">
          <ac:chgData name="scsjcain84" userId="S::scsjcain84_gmail.com#ext#@pearsoneducationinc.onmicrosoft.com::4399dd98-ee8b-4212-9001-7919755a3260" providerId="AD" clId="Web-{57FA0946-E302-43E9-BF4A-8481D3BCD2A3}" dt="2024-09-11T14:16:13.609" v="42" actId="20577"/>
          <ac:spMkLst>
            <pc:docMk/>
            <pc:sldMk cId="594970616" sldId="341"/>
            <ac:spMk id="3" creationId="{ABFAF619-F049-D048-9691-6A80EF5B7303}"/>
          </ac:spMkLst>
        </pc:spChg>
      </pc:sldChg>
      <pc:sldChg chg="modSp">
        <pc:chgData name="scsjcain84" userId="S::scsjcain84_gmail.com#ext#@pearsoneducationinc.onmicrosoft.com::4399dd98-ee8b-4212-9001-7919755a3260" providerId="AD" clId="Web-{57FA0946-E302-43E9-BF4A-8481D3BCD2A3}" dt="2024-09-11T14:16:21.969" v="43" actId="20577"/>
        <pc:sldMkLst>
          <pc:docMk/>
          <pc:sldMk cId="2157069297" sldId="342"/>
        </pc:sldMkLst>
        <pc:spChg chg="mod">
          <ac:chgData name="scsjcain84" userId="S::scsjcain84_gmail.com#ext#@pearsoneducationinc.onmicrosoft.com::4399dd98-ee8b-4212-9001-7919755a3260" providerId="AD" clId="Web-{57FA0946-E302-43E9-BF4A-8481D3BCD2A3}" dt="2024-09-11T14:16:21.969" v="43" actId="20577"/>
          <ac:spMkLst>
            <pc:docMk/>
            <pc:sldMk cId="2157069297" sldId="342"/>
            <ac:spMk id="3" creationId="{ABFAF619-F049-D048-9691-6A80EF5B7303}"/>
          </ac:spMkLst>
        </pc:spChg>
      </pc:sldChg>
      <pc:sldChg chg="modSp">
        <pc:chgData name="scsjcain84" userId="S::scsjcain84_gmail.com#ext#@pearsoneducationinc.onmicrosoft.com::4399dd98-ee8b-4212-9001-7919755a3260" providerId="AD" clId="Web-{57FA0946-E302-43E9-BF4A-8481D3BCD2A3}" dt="2024-09-11T14:16:28.407" v="44" actId="20577"/>
        <pc:sldMkLst>
          <pc:docMk/>
          <pc:sldMk cId="2781809722" sldId="343"/>
        </pc:sldMkLst>
        <pc:spChg chg="mod">
          <ac:chgData name="scsjcain84" userId="S::scsjcain84_gmail.com#ext#@pearsoneducationinc.onmicrosoft.com::4399dd98-ee8b-4212-9001-7919755a3260" providerId="AD" clId="Web-{57FA0946-E302-43E9-BF4A-8481D3BCD2A3}" dt="2024-09-11T14:16:28.407" v="44" actId="20577"/>
          <ac:spMkLst>
            <pc:docMk/>
            <pc:sldMk cId="2781809722" sldId="343"/>
            <ac:spMk id="3" creationId="{ABFAF619-F049-D048-9691-6A80EF5B7303}"/>
          </ac:spMkLst>
        </pc:spChg>
      </pc:sldChg>
      <pc:sldChg chg="modSp">
        <pc:chgData name="scsjcain84" userId="S::scsjcain84_gmail.com#ext#@pearsoneducationinc.onmicrosoft.com::4399dd98-ee8b-4212-9001-7919755a3260" providerId="AD" clId="Web-{57FA0946-E302-43E9-BF4A-8481D3BCD2A3}" dt="2024-09-11T14:20:49.330" v="61" actId="20577"/>
        <pc:sldMkLst>
          <pc:docMk/>
          <pc:sldMk cId="4151693763" sldId="345"/>
        </pc:sldMkLst>
        <pc:spChg chg="mod">
          <ac:chgData name="scsjcain84" userId="S::scsjcain84_gmail.com#ext#@pearsoneducationinc.onmicrosoft.com::4399dd98-ee8b-4212-9001-7919755a3260" providerId="AD" clId="Web-{57FA0946-E302-43E9-BF4A-8481D3BCD2A3}" dt="2024-09-11T14:20:49.330" v="61" actId="20577"/>
          <ac:spMkLst>
            <pc:docMk/>
            <pc:sldMk cId="4151693763" sldId="345"/>
            <ac:spMk id="2" creationId="{6518AAD7-1DEC-E347-89D2-A0BC827A8EFA}"/>
          </ac:spMkLst>
        </pc:spChg>
      </pc:sldChg>
      <pc:sldChg chg="modSp">
        <pc:chgData name="scsjcain84" userId="S::scsjcain84_gmail.com#ext#@pearsoneducationinc.onmicrosoft.com::4399dd98-ee8b-4212-9001-7919755a3260" providerId="AD" clId="Web-{57FA0946-E302-43E9-BF4A-8481D3BCD2A3}" dt="2024-09-11T14:21:57.928" v="71" actId="20577"/>
        <pc:sldMkLst>
          <pc:docMk/>
          <pc:sldMk cId="1533311520" sldId="346"/>
        </pc:sldMkLst>
        <pc:spChg chg="mod">
          <ac:chgData name="scsjcain84" userId="S::scsjcain84_gmail.com#ext#@pearsoneducationinc.onmicrosoft.com::4399dd98-ee8b-4212-9001-7919755a3260" providerId="AD" clId="Web-{57FA0946-E302-43E9-BF4A-8481D3BCD2A3}" dt="2024-09-11T14:21:57.928" v="71" actId="20577"/>
          <ac:spMkLst>
            <pc:docMk/>
            <pc:sldMk cId="1533311520" sldId="346"/>
            <ac:spMk id="2" creationId="{6518AAD7-1DEC-E347-89D2-A0BC827A8EFA}"/>
          </ac:spMkLst>
        </pc:spChg>
        <pc:spChg chg="mod">
          <ac:chgData name="scsjcain84" userId="S::scsjcain84_gmail.com#ext#@pearsoneducationinc.onmicrosoft.com::4399dd98-ee8b-4212-9001-7919755a3260" providerId="AD" clId="Web-{57FA0946-E302-43E9-BF4A-8481D3BCD2A3}" dt="2024-09-11T14:21:55.256" v="69" actId="20577"/>
          <ac:spMkLst>
            <pc:docMk/>
            <pc:sldMk cId="1533311520" sldId="346"/>
            <ac:spMk id="3" creationId="{ABFAF619-F049-D048-9691-6A80EF5B7303}"/>
          </ac:spMkLst>
        </pc:spChg>
      </pc:sldChg>
      <pc:sldChg chg="addSp delSp modSp">
        <pc:chgData name="scsjcain84" userId="S::scsjcain84_gmail.com#ext#@pearsoneducationinc.onmicrosoft.com::4399dd98-ee8b-4212-9001-7919755a3260" providerId="AD" clId="Web-{57FA0946-E302-43E9-BF4A-8481D3BCD2A3}" dt="2024-09-11T14:22:18.508" v="76" actId="20577"/>
        <pc:sldMkLst>
          <pc:docMk/>
          <pc:sldMk cId="1079831433" sldId="347"/>
        </pc:sldMkLst>
        <pc:spChg chg="add del mod">
          <ac:chgData name="scsjcain84" userId="S::scsjcain84_gmail.com#ext#@pearsoneducationinc.onmicrosoft.com::4399dd98-ee8b-4212-9001-7919755a3260" providerId="AD" clId="Web-{57FA0946-E302-43E9-BF4A-8481D3BCD2A3}" dt="2024-09-11T14:22:18.508" v="76" actId="20577"/>
          <ac:spMkLst>
            <pc:docMk/>
            <pc:sldMk cId="1079831433" sldId="347"/>
            <ac:spMk id="2" creationId="{6518AAD7-1DEC-E347-89D2-A0BC827A8EFA}"/>
          </ac:spMkLst>
        </pc:spChg>
        <pc:spChg chg="add del mod">
          <ac:chgData name="scsjcain84" userId="S::scsjcain84_gmail.com#ext#@pearsoneducationinc.onmicrosoft.com::4399dd98-ee8b-4212-9001-7919755a3260" providerId="AD" clId="Web-{57FA0946-E302-43E9-BF4A-8481D3BCD2A3}" dt="2024-09-11T14:22:12.179" v="74"/>
          <ac:spMkLst>
            <pc:docMk/>
            <pc:sldMk cId="1079831433" sldId="347"/>
            <ac:spMk id="5" creationId="{EDF6B3AC-BFB4-613B-C029-43EF3B388C5E}"/>
          </ac:spMkLst>
        </pc:spChg>
      </pc:sldChg>
      <pc:sldChg chg="modSp">
        <pc:chgData name="scsjcain84" userId="S::scsjcain84_gmail.com#ext#@pearsoneducationinc.onmicrosoft.com::4399dd98-ee8b-4212-9001-7919755a3260" providerId="AD" clId="Web-{57FA0946-E302-43E9-BF4A-8481D3BCD2A3}" dt="2024-09-11T14:27:10.792" v="122" actId="20577"/>
        <pc:sldMkLst>
          <pc:docMk/>
          <pc:sldMk cId="1958069231" sldId="355"/>
        </pc:sldMkLst>
        <pc:spChg chg="mod">
          <ac:chgData name="scsjcain84" userId="S::scsjcain84_gmail.com#ext#@pearsoneducationinc.onmicrosoft.com::4399dd98-ee8b-4212-9001-7919755a3260" providerId="AD" clId="Web-{57FA0946-E302-43E9-BF4A-8481D3BCD2A3}" dt="2024-09-11T14:27:10.792" v="122" actId="20577"/>
          <ac:spMkLst>
            <pc:docMk/>
            <pc:sldMk cId="1958069231" sldId="355"/>
            <ac:spMk id="3" creationId="{ABFAF619-F049-D048-9691-6A80EF5B7303}"/>
          </ac:spMkLst>
        </pc:spChg>
      </pc:sldChg>
      <pc:sldChg chg="modSp">
        <pc:chgData name="scsjcain84" userId="S::scsjcain84_gmail.com#ext#@pearsoneducationinc.onmicrosoft.com::4399dd98-ee8b-4212-9001-7919755a3260" providerId="AD" clId="Web-{57FA0946-E302-43E9-BF4A-8481D3BCD2A3}" dt="2024-09-11T14:28:06.062" v="128" actId="20577"/>
        <pc:sldMkLst>
          <pc:docMk/>
          <pc:sldMk cId="1211817949" sldId="356"/>
        </pc:sldMkLst>
        <pc:spChg chg="mod">
          <ac:chgData name="scsjcain84" userId="S::scsjcain84_gmail.com#ext#@pearsoneducationinc.onmicrosoft.com::4399dd98-ee8b-4212-9001-7919755a3260" providerId="AD" clId="Web-{57FA0946-E302-43E9-BF4A-8481D3BCD2A3}" dt="2024-09-11T14:28:06.062" v="128" actId="20577"/>
          <ac:spMkLst>
            <pc:docMk/>
            <pc:sldMk cId="1211817949" sldId="356"/>
            <ac:spMk id="3" creationId="{ABFAF619-F049-D048-9691-6A80EF5B7303}"/>
          </ac:spMkLst>
        </pc:spChg>
      </pc:sldChg>
      <pc:sldChg chg="modSp">
        <pc:chgData name="scsjcain84" userId="S::scsjcain84_gmail.com#ext#@pearsoneducationinc.onmicrosoft.com::4399dd98-ee8b-4212-9001-7919755a3260" providerId="AD" clId="Web-{57FA0946-E302-43E9-BF4A-8481D3BCD2A3}" dt="2024-09-11T14:28:40.970" v="139" actId="20577"/>
        <pc:sldMkLst>
          <pc:docMk/>
          <pc:sldMk cId="2451440322" sldId="357"/>
        </pc:sldMkLst>
        <pc:spChg chg="mod">
          <ac:chgData name="scsjcain84" userId="S::scsjcain84_gmail.com#ext#@pearsoneducationinc.onmicrosoft.com::4399dd98-ee8b-4212-9001-7919755a3260" providerId="AD" clId="Web-{57FA0946-E302-43E9-BF4A-8481D3BCD2A3}" dt="2024-09-11T14:28:40.970" v="139" actId="20577"/>
          <ac:spMkLst>
            <pc:docMk/>
            <pc:sldMk cId="2451440322" sldId="357"/>
            <ac:spMk id="3" creationId="{ABFAF619-F049-D048-9691-6A80EF5B7303}"/>
          </ac:spMkLst>
        </pc:spChg>
      </pc:sldChg>
      <pc:sldChg chg="modSp">
        <pc:chgData name="scsjcain84" userId="S::scsjcain84_gmail.com#ext#@pearsoneducationinc.onmicrosoft.com::4399dd98-ee8b-4212-9001-7919755a3260" providerId="AD" clId="Web-{57FA0946-E302-43E9-BF4A-8481D3BCD2A3}" dt="2024-09-11T14:31:49.842" v="157" actId="20577"/>
        <pc:sldMkLst>
          <pc:docMk/>
          <pc:sldMk cId="706202644" sldId="358"/>
        </pc:sldMkLst>
        <pc:spChg chg="mod">
          <ac:chgData name="scsjcain84" userId="S::scsjcain84_gmail.com#ext#@pearsoneducationinc.onmicrosoft.com::4399dd98-ee8b-4212-9001-7919755a3260" providerId="AD" clId="Web-{57FA0946-E302-43E9-BF4A-8481D3BCD2A3}" dt="2024-09-11T14:31:49.842" v="157" actId="20577"/>
          <ac:spMkLst>
            <pc:docMk/>
            <pc:sldMk cId="706202644" sldId="358"/>
            <ac:spMk id="3" creationId="{ABFAF619-F049-D048-9691-6A80EF5B7303}"/>
          </ac:spMkLst>
        </pc:spChg>
      </pc:sldChg>
      <pc:sldChg chg="modSp">
        <pc:chgData name="scsjcain84" userId="S::scsjcain84_gmail.com#ext#@pearsoneducationinc.onmicrosoft.com::4399dd98-ee8b-4212-9001-7919755a3260" providerId="AD" clId="Web-{57FA0946-E302-43E9-BF4A-8481D3BCD2A3}" dt="2024-09-11T14:14:01.209" v="27" actId="20577"/>
        <pc:sldMkLst>
          <pc:docMk/>
          <pc:sldMk cId="2320224025" sldId="360"/>
        </pc:sldMkLst>
        <pc:spChg chg="mod">
          <ac:chgData name="scsjcain84" userId="S::scsjcain84_gmail.com#ext#@pearsoneducationinc.onmicrosoft.com::4399dd98-ee8b-4212-9001-7919755a3260" providerId="AD" clId="Web-{57FA0946-E302-43E9-BF4A-8481D3BCD2A3}" dt="2024-09-11T14:14:01.209" v="27" actId="20577"/>
          <ac:spMkLst>
            <pc:docMk/>
            <pc:sldMk cId="2320224025" sldId="360"/>
            <ac:spMk id="2" creationId="{D55E9EDF-C6B6-6448-ACF0-06277A5680D5}"/>
          </ac:spMkLst>
        </pc:spChg>
        <pc:spChg chg="mod">
          <ac:chgData name="scsjcain84" userId="S::scsjcain84_gmail.com#ext#@pearsoneducationinc.onmicrosoft.com::4399dd98-ee8b-4212-9001-7919755a3260" providerId="AD" clId="Web-{57FA0946-E302-43E9-BF4A-8481D3BCD2A3}" dt="2024-09-11T14:13:43.536" v="22" actId="20577"/>
          <ac:spMkLst>
            <pc:docMk/>
            <pc:sldMk cId="2320224025" sldId="360"/>
            <ac:spMk id="3" creationId="{5D75560B-6346-A648-A38D-6875CC80C4C0}"/>
          </ac:spMkLst>
        </pc:spChg>
      </pc:sldChg>
      <pc:sldChg chg="modSp">
        <pc:chgData name="scsjcain84" userId="S::scsjcain84_gmail.com#ext#@pearsoneducationinc.onmicrosoft.com::4399dd98-ee8b-4212-9001-7919755a3260" providerId="AD" clId="Web-{57FA0946-E302-43E9-BF4A-8481D3BCD2A3}" dt="2024-09-11T14:21:47.693" v="67" actId="20577"/>
        <pc:sldMkLst>
          <pc:docMk/>
          <pc:sldMk cId="579688573" sldId="369"/>
        </pc:sldMkLst>
        <pc:spChg chg="mod">
          <ac:chgData name="scsjcain84" userId="S::scsjcain84_gmail.com#ext#@pearsoneducationinc.onmicrosoft.com::4399dd98-ee8b-4212-9001-7919755a3260" providerId="AD" clId="Web-{57FA0946-E302-43E9-BF4A-8481D3BCD2A3}" dt="2024-09-11T14:21:47.693" v="67" actId="20577"/>
          <ac:spMkLst>
            <pc:docMk/>
            <pc:sldMk cId="579688573" sldId="369"/>
            <ac:spMk id="3" creationId="{5D75560B-6346-A648-A38D-6875CC80C4C0}"/>
          </ac:spMkLst>
        </pc:spChg>
      </pc:sldChg>
      <pc:sldChg chg="modSp">
        <pc:chgData name="scsjcain84" userId="S::scsjcain84_gmail.com#ext#@pearsoneducationinc.onmicrosoft.com::4399dd98-ee8b-4212-9001-7919755a3260" providerId="AD" clId="Web-{57FA0946-E302-43E9-BF4A-8481D3BCD2A3}" dt="2024-09-11T14:22:04.585" v="72" actId="20577"/>
        <pc:sldMkLst>
          <pc:docMk/>
          <pc:sldMk cId="2117790765" sldId="370"/>
        </pc:sldMkLst>
        <pc:spChg chg="mod">
          <ac:chgData name="scsjcain84" userId="S::scsjcain84_gmail.com#ext#@pearsoneducationinc.onmicrosoft.com::4399dd98-ee8b-4212-9001-7919755a3260" providerId="AD" clId="Web-{57FA0946-E302-43E9-BF4A-8481D3BCD2A3}" dt="2024-09-11T14:22:04.585" v="72" actId="20577"/>
          <ac:spMkLst>
            <pc:docMk/>
            <pc:sldMk cId="2117790765" sldId="370"/>
            <ac:spMk id="4" creationId="{05B05292-A842-7E46-BC8D-11555D3F31D5}"/>
          </ac:spMkLst>
        </pc:spChg>
      </pc:sldChg>
      <pc:sldChg chg="modSp">
        <pc:chgData name="scsjcain84" userId="S::scsjcain84_gmail.com#ext#@pearsoneducationinc.onmicrosoft.com::4399dd98-ee8b-4212-9001-7919755a3260" providerId="AD" clId="Web-{57FA0946-E302-43E9-BF4A-8481D3BCD2A3}" dt="2024-09-11T14:24:06.624" v="95" actId="20577"/>
        <pc:sldMkLst>
          <pc:docMk/>
          <pc:sldMk cId="1966437653" sldId="373"/>
        </pc:sldMkLst>
        <pc:spChg chg="mod">
          <ac:chgData name="scsjcain84" userId="S::scsjcain84_gmail.com#ext#@pearsoneducationinc.onmicrosoft.com::4399dd98-ee8b-4212-9001-7919755a3260" providerId="AD" clId="Web-{57FA0946-E302-43E9-BF4A-8481D3BCD2A3}" dt="2024-09-11T14:24:06.624" v="95" actId="20577"/>
          <ac:spMkLst>
            <pc:docMk/>
            <pc:sldMk cId="1966437653" sldId="373"/>
            <ac:spMk id="3" creationId="{5D75560B-6346-A648-A38D-6875CC80C4C0}"/>
          </ac:spMkLst>
        </pc:spChg>
      </pc:sldChg>
      <pc:sldChg chg="modSp">
        <pc:chgData name="scsjcain84" userId="S::scsjcain84_gmail.com#ext#@pearsoneducationinc.onmicrosoft.com::4399dd98-ee8b-4212-9001-7919755a3260" providerId="AD" clId="Web-{57FA0946-E302-43E9-BF4A-8481D3BCD2A3}" dt="2024-09-11T14:24:19.453" v="100" actId="20577"/>
        <pc:sldMkLst>
          <pc:docMk/>
          <pc:sldMk cId="2574343925" sldId="374"/>
        </pc:sldMkLst>
        <pc:spChg chg="mod">
          <ac:chgData name="scsjcain84" userId="S::scsjcain84_gmail.com#ext#@pearsoneducationinc.onmicrosoft.com::4399dd98-ee8b-4212-9001-7919755a3260" providerId="AD" clId="Web-{57FA0946-E302-43E9-BF4A-8481D3BCD2A3}" dt="2024-09-11T14:24:19.453" v="100" actId="20577"/>
          <ac:spMkLst>
            <pc:docMk/>
            <pc:sldMk cId="2574343925" sldId="374"/>
            <ac:spMk id="3" creationId="{5D75560B-6346-A648-A38D-6875CC80C4C0}"/>
          </ac:spMkLst>
        </pc:spChg>
      </pc:sldChg>
      <pc:sldChg chg="modSp">
        <pc:chgData name="scsjcain84" userId="S::scsjcain84_gmail.com#ext#@pearsoneducationinc.onmicrosoft.com::4399dd98-ee8b-4212-9001-7919755a3260" providerId="AD" clId="Web-{57FA0946-E302-43E9-BF4A-8481D3BCD2A3}" dt="2024-09-11T14:25:13.941" v="108" actId="20577"/>
        <pc:sldMkLst>
          <pc:docMk/>
          <pc:sldMk cId="1209905491" sldId="375"/>
        </pc:sldMkLst>
        <pc:spChg chg="mod">
          <ac:chgData name="scsjcain84" userId="S::scsjcain84_gmail.com#ext#@pearsoneducationinc.onmicrosoft.com::4399dd98-ee8b-4212-9001-7919755a3260" providerId="AD" clId="Web-{57FA0946-E302-43E9-BF4A-8481D3BCD2A3}" dt="2024-09-11T14:25:13.941" v="108" actId="20577"/>
          <ac:spMkLst>
            <pc:docMk/>
            <pc:sldMk cId="1209905491" sldId="375"/>
            <ac:spMk id="3" creationId="{5D75560B-6346-A648-A38D-6875CC80C4C0}"/>
          </ac:spMkLst>
        </pc:spChg>
      </pc:sldChg>
      <pc:sldChg chg="modSp">
        <pc:chgData name="scsjcain84" userId="S::scsjcain84_gmail.com#ext#@pearsoneducationinc.onmicrosoft.com::4399dd98-ee8b-4212-9001-7919755a3260" providerId="AD" clId="Web-{57FA0946-E302-43E9-BF4A-8481D3BCD2A3}" dt="2024-09-11T14:26:02.460" v="110" actId="20577"/>
        <pc:sldMkLst>
          <pc:docMk/>
          <pc:sldMk cId="3200444507" sldId="376"/>
        </pc:sldMkLst>
        <pc:spChg chg="mod">
          <ac:chgData name="scsjcain84" userId="S::scsjcain84_gmail.com#ext#@pearsoneducationinc.onmicrosoft.com::4399dd98-ee8b-4212-9001-7919755a3260" providerId="AD" clId="Web-{57FA0946-E302-43E9-BF4A-8481D3BCD2A3}" dt="2024-09-11T14:26:02.460" v="110" actId="20577"/>
          <ac:spMkLst>
            <pc:docMk/>
            <pc:sldMk cId="3200444507" sldId="376"/>
            <ac:spMk id="3" creationId="{5D75560B-6346-A648-A38D-6875CC80C4C0}"/>
          </ac:spMkLst>
        </pc:spChg>
      </pc:sldChg>
      <pc:sldChg chg="modSp">
        <pc:chgData name="scsjcain84" userId="S::scsjcain84_gmail.com#ext#@pearsoneducationinc.onmicrosoft.com::4399dd98-ee8b-4212-9001-7919755a3260" providerId="AD" clId="Web-{57FA0946-E302-43E9-BF4A-8481D3BCD2A3}" dt="2024-09-11T14:28:24.016" v="135" actId="20577"/>
        <pc:sldMkLst>
          <pc:docMk/>
          <pc:sldMk cId="110425260" sldId="380"/>
        </pc:sldMkLst>
        <pc:spChg chg="mod">
          <ac:chgData name="scsjcain84" userId="S::scsjcain84_gmail.com#ext#@pearsoneducationinc.onmicrosoft.com::4399dd98-ee8b-4212-9001-7919755a3260" providerId="AD" clId="Web-{57FA0946-E302-43E9-BF4A-8481D3BCD2A3}" dt="2024-09-11T14:28:24.016" v="135" actId="20577"/>
          <ac:spMkLst>
            <pc:docMk/>
            <pc:sldMk cId="110425260" sldId="380"/>
            <ac:spMk id="3" creationId="{5D75560B-6346-A648-A38D-6875CC80C4C0}"/>
          </ac:spMkLst>
        </pc:spChg>
      </pc:sldChg>
      <pc:sldChg chg="modSp">
        <pc:chgData name="scsjcain84" userId="S::scsjcain84_gmail.com#ext#@pearsoneducationinc.onmicrosoft.com::4399dd98-ee8b-4212-9001-7919755a3260" providerId="AD" clId="Web-{57FA0946-E302-43E9-BF4A-8481D3BCD2A3}" dt="2024-09-11T14:29:03.581" v="145" actId="20577"/>
        <pc:sldMkLst>
          <pc:docMk/>
          <pc:sldMk cId="2278256755" sldId="381"/>
        </pc:sldMkLst>
        <pc:spChg chg="mod">
          <ac:chgData name="scsjcain84" userId="S::scsjcain84_gmail.com#ext#@pearsoneducationinc.onmicrosoft.com::4399dd98-ee8b-4212-9001-7919755a3260" providerId="AD" clId="Web-{57FA0946-E302-43E9-BF4A-8481D3BCD2A3}" dt="2024-09-11T14:29:03.581" v="145" actId="20577"/>
          <ac:spMkLst>
            <pc:docMk/>
            <pc:sldMk cId="2278256755" sldId="381"/>
            <ac:spMk id="2" creationId="{D55E9EDF-C6B6-6448-ACF0-06277A5680D5}"/>
          </ac:spMkLst>
        </pc:spChg>
        <pc:spChg chg="mod">
          <ac:chgData name="scsjcain84" userId="S::scsjcain84_gmail.com#ext#@pearsoneducationinc.onmicrosoft.com::4399dd98-ee8b-4212-9001-7919755a3260" providerId="AD" clId="Web-{57FA0946-E302-43E9-BF4A-8481D3BCD2A3}" dt="2024-09-11T14:28:47.767" v="140" actId="20577"/>
          <ac:spMkLst>
            <pc:docMk/>
            <pc:sldMk cId="2278256755" sldId="381"/>
            <ac:spMk id="3" creationId="{5D75560B-6346-A648-A38D-6875CC80C4C0}"/>
          </ac:spMkLst>
        </pc:spChg>
      </pc:sldChg>
      <pc:sldChg chg="modSp">
        <pc:chgData name="scsjcain84" userId="S::scsjcain84_gmail.com#ext#@pearsoneducationinc.onmicrosoft.com::4399dd98-ee8b-4212-9001-7919755a3260" providerId="AD" clId="Web-{57FA0946-E302-43E9-BF4A-8481D3BCD2A3}" dt="2024-09-11T14:32:05.515" v="159" actId="20577"/>
        <pc:sldMkLst>
          <pc:docMk/>
          <pc:sldMk cId="2826307145" sldId="382"/>
        </pc:sldMkLst>
        <pc:spChg chg="mod">
          <ac:chgData name="scsjcain84" userId="S::scsjcain84_gmail.com#ext#@pearsoneducationinc.onmicrosoft.com::4399dd98-ee8b-4212-9001-7919755a3260" providerId="AD" clId="Web-{57FA0946-E302-43E9-BF4A-8481D3BCD2A3}" dt="2024-09-11T14:32:05.515" v="159" actId="20577"/>
          <ac:spMkLst>
            <pc:docMk/>
            <pc:sldMk cId="2826307145" sldId="382"/>
            <ac:spMk id="2" creationId="{D55E9EDF-C6B6-6448-ACF0-06277A5680D5}"/>
          </ac:spMkLst>
        </pc:spChg>
      </pc:sldChg>
      <pc:sldChg chg="modSp">
        <pc:chgData name="scsjcain84" userId="S::scsjcain84_gmail.com#ext#@pearsoneducationinc.onmicrosoft.com::4399dd98-ee8b-4212-9001-7919755a3260" providerId="AD" clId="Web-{57FA0946-E302-43E9-BF4A-8481D3BCD2A3}" dt="2024-09-11T14:08:26.594" v="3" actId="20577"/>
        <pc:sldMkLst>
          <pc:docMk/>
          <pc:sldMk cId="560441989" sldId="398"/>
        </pc:sldMkLst>
        <pc:spChg chg="mod">
          <ac:chgData name="scsjcain84" userId="S::scsjcain84_gmail.com#ext#@pearsoneducationinc.onmicrosoft.com::4399dd98-ee8b-4212-9001-7919755a3260" providerId="AD" clId="Web-{57FA0946-E302-43E9-BF4A-8481D3BCD2A3}" dt="2024-09-11T14:08:26.594" v="3" actId="20577"/>
          <ac:spMkLst>
            <pc:docMk/>
            <pc:sldMk cId="560441989" sldId="398"/>
            <ac:spMk id="2" creationId="{D55E9EDF-C6B6-6448-ACF0-06277A5680D5}"/>
          </ac:spMkLst>
        </pc:spChg>
      </pc:sldChg>
      <pc:sldChg chg="modSp">
        <pc:chgData name="scsjcain84" userId="S::scsjcain84_gmail.com#ext#@pearsoneducationinc.onmicrosoft.com::4399dd98-ee8b-4212-9001-7919755a3260" providerId="AD" clId="Web-{57FA0946-E302-43E9-BF4A-8481D3BCD2A3}" dt="2024-09-11T14:33:58.975" v="167" actId="20577"/>
        <pc:sldMkLst>
          <pc:docMk/>
          <pc:sldMk cId="87580850" sldId="400"/>
        </pc:sldMkLst>
        <pc:spChg chg="mod">
          <ac:chgData name="scsjcain84" userId="S::scsjcain84_gmail.com#ext#@pearsoneducationinc.onmicrosoft.com::4399dd98-ee8b-4212-9001-7919755a3260" providerId="AD" clId="Web-{57FA0946-E302-43E9-BF4A-8481D3BCD2A3}" dt="2024-09-11T14:11:27.434" v="16" actId="20577"/>
          <ac:spMkLst>
            <pc:docMk/>
            <pc:sldMk cId="87580850" sldId="400"/>
            <ac:spMk id="3" creationId="{5D75560B-6346-A648-A38D-6875CC80C4C0}"/>
          </ac:spMkLst>
        </pc:spChg>
        <pc:spChg chg="mod">
          <ac:chgData name="scsjcain84" userId="S::scsjcain84_gmail.com#ext#@pearsoneducationinc.onmicrosoft.com::4399dd98-ee8b-4212-9001-7919755a3260" providerId="AD" clId="Web-{57FA0946-E302-43E9-BF4A-8481D3BCD2A3}" dt="2024-09-11T14:33:58.975" v="167" actId="20577"/>
          <ac:spMkLst>
            <pc:docMk/>
            <pc:sldMk cId="87580850" sldId="400"/>
            <ac:spMk id="4" creationId="{05B05292-A842-7E46-BC8D-11555D3F31D5}"/>
          </ac:spMkLst>
        </pc:spChg>
      </pc:sldChg>
      <pc:sldChg chg="modSp">
        <pc:chgData name="scsjcain84" userId="S::scsjcain84_gmail.com#ext#@pearsoneducationinc.onmicrosoft.com::4399dd98-ee8b-4212-9001-7919755a3260" providerId="AD" clId="Web-{57FA0946-E302-43E9-BF4A-8481D3BCD2A3}" dt="2024-09-11T14:10:54.103" v="11" actId="20577"/>
        <pc:sldMkLst>
          <pc:docMk/>
          <pc:sldMk cId="3219444878" sldId="401"/>
        </pc:sldMkLst>
        <pc:spChg chg="mod">
          <ac:chgData name="scsjcain84" userId="S::scsjcain84_gmail.com#ext#@pearsoneducationinc.onmicrosoft.com::4399dd98-ee8b-4212-9001-7919755a3260" providerId="AD" clId="Web-{57FA0946-E302-43E9-BF4A-8481D3BCD2A3}" dt="2024-09-11T14:10:54.103" v="11" actId="20577"/>
          <ac:spMkLst>
            <pc:docMk/>
            <pc:sldMk cId="3219444878" sldId="401"/>
            <ac:spMk id="3" creationId="{5D75560B-6346-A648-A38D-6875CC80C4C0}"/>
          </ac:spMkLst>
        </pc:spChg>
      </pc:sldChg>
      <pc:sldChg chg="modSp">
        <pc:chgData name="scsjcain84" userId="S::scsjcain84_gmail.com#ext#@pearsoneducationinc.onmicrosoft.com::4399dd98-ee8b-4212-9001-7919755a3260" providerId="AD" clId="Web-{57FA0946-E302-43E9-BF4A-8481D3BCD2A3}" dt="2024-09-11T14:09:05.909" v="7" actId="20577"/>
        <pc:sldMkLst>
          <pc:docMk/>
          <pc:sldMk cId="2433595440" sldId="408"/>
        </pc:sldMkLst>
        <pc:spChg chg="mod">
          <ac:chgData name="scsjcain84" userId="S::scsjcain84_gmail.com#ext#@pearsoneducationinc.onmicrosoft.com::4399dd98-ee8b-4212-9001-7919755a3260" providerId="AD" clId="Web-{57FA0946-E302-43E9-BF4A-8481D3BCD2A3}" dt="2024-09-11T14:09:05.909" v="7" actId="20577"/>
          <ac:spMkLst>
            <pc:docMk/>
            <pc:sldMk cId="2433595440" sldId="408"/>
            <ac:spMk id="2" creationId="{D55E9EDF-C6B6-6448-ACF0-06277A5680D5}"/>
          </ac:spMkLst>
        </pc:spChg>
      </pc:sldChg>
      <pc:sldChg chg="modSp">
        <pc:chgData name="scsjcain84" userId="S::scsjcain84_gmail.com#ext#@pearsoneducationinc.onmicrosoft.com::4399dd98-ee8b-4212-9001-7919755a3260" providerId="AD" clId="Web-{57FA0946-E302-43E9-BF4A-8481D3BCD2A3}" dt="2024-09-11T14:33:36.177" v="162" actId="20577"/>
        <pc:sldMkLst>
          <pc:docMk/>
          <pc:sldMk cId="1805290285" sldId="412"/>
        </pc:sldMkLst>
        <pc:spChg chg="mod">
          <ac:chgData name="scsjcain84" userId="S::scsjcain84_gmail.com#ext#@pearsoneducationinc.onmicrosoft.com::4399dd98-ee8b-4212-9001-7919755a3260" providerId="AD" clId="Web-{57FA0946-E302-43E9-BF4A-8481D3BCD2A3}" dt="2024-09-11T14:33:36.177" v="162" actId="20577"/>
          <ac:spMkLst>
            <pc:docMk/>
            <pc:sldMk cId="1805290285" sldId="412"/>
            <ac:spMk id="4" creationId="{05B05292-A842-7E46-BC8D-11555D3F31D5}"/>
          </ac:spMkLst>
        </pc:spChg>
      </pc:sldChg>
      <pc:sldChg chg="modSp">
        <pc:chgData name="scsjcain84" userId="S::scsjcain84_gmail.com#ext#@pearsoneducationinc.onmicrosoft.com::4399dd98-ee8b-4212-9001-7919755a3260" providerId="AD" clId="Web-{57FA0946-E302-43E9-BF4A-8481D3BCD2A3}" dt="2024-09-11T14:33:28.098" v="161" actId="20577"/>
        <pc:sldMkLst>
          <pc:docMk/>
          <pc:sldMk cId="2129540660" sldId="413"/>
        </pc:sldMkLst>
        <pc:spChg chg="mod">
          <ac:chgData name="scsjcain84" userId="S::scsjcain84_gmail.com#ext#@pearsoneducationinc.onmicrosoft.com::4399dd98-ee8b-4212-9001-7919755a3260" providerId="AD" clId="Web-{57FA0946-E302-43E9-BF4A-8481D3BCD2A3}" dt="2024-09-11T14:33:28.098" v="161" actId="20577"/>
          <ac:spMkLst>
            <pc:docMk/>
            <pc:sldMk cId="2129540660" sldId="413"/>
            <ac:spMk id="4" creationId="{05B05292-A842-7E46-BC8D-11555D3F31D5}"/>
          </ac:spMkLst>
        </pc:spChg>
      </pc:sldChg>
      <pc:sldChg chg="modSp">
        <pc:chgData name="scsjcain84" userId="S::scsjcain84_gmail.com#ext#@pearsoneducationinc.onmicrosoft.com::4399dd98-ee8b-4212-9001-7919755a3260" providerId="AD" clId="Web-{57FA0946-E302-43E9-BF4A-8481D3BCD2A3}" dt="2024-09-11T14:14:23.805" v="29" actId="20577"/>
        <pc:sldMkLst>
          <pc:docMk/>
          <pc:sldMk cId="1378217192" sldId="426"/>
        </pc:sldMkLst>
        <pc:spChg chg="mod">
          <ac:chgData name="scsjcain84" userId="S::scsjcain84_gmail.com#ext#@pearsoneducationinc.onmicrosoft.com::4399dd98-ee8b-4212-9001-7919755a3260" providerId="AD" clId="Web-{57FA0946-E302-43E9-BF4A-8481D3BCD2A3}" dt="2024-09-11T14:14:23.805" v="29" actId="20577"/>
          <ac:spMkLst>
            <pc:docMk/>
            <pc:sldMk cId="1378217192" sldId="426"/>
            <ac:spMk id="2" creationId="{4ACB244B-A4CE-EA17-6806-BB714E13EC8A}"/>
          </ac:spMkLst>
        </pc:spChg>
      </pc:sldChg>
      <pc:sldChg chg="modSp">
        <pc:chgData name="scsjcain84" userId="S::scsjcain84_gmail.com#ext#@pearsoneducationinc.onmicrosoft.com::4399dd98-ee8b-4212-9001-7919755a3260" providerId="AD" clId="Web-{57FA0946-E302-43E9-BF4A-8481D3BCD2A3}" dt="2024-09-11T14:14:50.072" v="33" actId="20577"/>
        <pc:sldMkLst>
          <pc:docMk/>
          <pc:sldMk cId="357779343" sldId="427"/>
        </pc:sldMkLst>
        <pc:spChg chg="mod">
          <ac:chgData name="scsjcain84" userId="S::scsjcain84_gmail.com#ext#@pearsoneducationinc.onmicrosoft.com::4399dd98-ee8b-4212-9001-7919755a3260" providerId="AD" clId="Web-{57FA0946-E302-43E9-BF4A-8481D3BCD2A3}" dt="2024-09-11T14:14:50.072" v="33" actId="20577"/>
          <ac:spMkLst>
            <pc:docMk/>
            <pc:sldMk cId="357779343" sldId="427"/>
            <ac:spMk id="2" creationId="{E869FC11-8C20-5BE3-4584-2A646AC4AA27}"/>
          </ac:spMkLst>
        </pc:spChg>
        <pc:spChg chg="mod">
          <ac:chgData name="scsjcain84" userId="S::scsjcain84_gmail.com#ext#@pearsoneducationinc.onmicrosoft.com::4399dd98-ee8b-4212-9001-7919755a3260" providerId="AD" clId="Web-{57FA0946-E302-43E9-BF4A-8481D3BCD2A3}" dt="2024-09-11T14:14:48.056" v="32" actId="20577"/>
          <ac:spMkLst>
            <pc:docMk/>
            <pc:sldMk cId="357779343" sldId="427"/>
            <ac:spMk id="3" creationId="{779A9B0F-97A7-D22D-8DF7-B477E6002F32}"/>
          </ac:spMkLst>
        </pc:spChg>
      </pc:sldChg>
      <pc:sldChg chg="modSp">
        <pc:chgData name="scsjcain84" userId="S::scsjcain84_gmail.com#ext#@pearsoneducationinc.onmicrosoft.com::4399dd98-ee8b-4212-9001-7919755a3260" providerId="AD" clId="Web-{57FA0946-E302-43E9-BF4A-8481D3BCD2A3}" dt="2024-09-11T14:19:13.105" v="56" actId="20577"/>
        <pc:sldMkLst>
          <pc:docMk/>
          <pc:sldMk cId="3720993278" sldId="430"/>
        </pc:sldMkLst>
        <pc:spChg chg="mod">
          <ac:chgData name="scsjcain84" userId="S::scsjcain84_gmail.com#ext#@pearsoneducationinc.onmicrosoft.com::4399dd98-ee8b-4212-9001-7919755a3260" providerId="AD" clId="Web-{57FA0946-E302-43E9-BF4A-8481D3BCD2A3}" dt="2024-09-11T14:19:13.105" v="56" actId="20577"/>
          <ac:spMkLst>
            <pc:docMk/>
            <pc:sldMk cId="3720993278" sldId="430"/>
            <ac:spMk id="3" creationId="{EFF9B734-8AC2-515F-A670-A84705F7A341}"/>
          </ac:spMkLst>
        </pc:spChg>
      </pc:sldChg>
      <pc:sldChg chg="modSp">
        <pc:chgData name="scsjcain84" userId="S::scsjcain84_gmail.com#ext#@pearsoneducationinc.onmicrosoft.com::4399dd98-ee8b-4212-9001-7919755a3260" providerId="AD" clId="Web-{57FA0946-E302-43E9-BF4A-8481D3BCD2A3}" dt="2024-09-11T14:19:48.076" v="58" actId="20577"/>
        <pc:sldMkLst>
          <pc:docMk/>
          <pc:sldMk cId="3423156990" sldId="431"/>
        </pc:sldMkLst>
        <pc:spChg chg="mod">
          <ac:chgData name="scsjcain84" userId="S::scsjcain84_gmail.com#ext#@pearsoneducationinc.onmicrosoft.com::4399dd98-ee8b-4212-9001-7919755a3260" providerId="AD" clId="Web-{57FA0946-E302-43E9-BF4A-8481D3BCD2A3}" dt="2024-09-11T14:19:48.076" v="58" actId="20577"/>
          <ac:spMkLst>
            <pc:docMk/>
            <pc:sldMk cId="3423156990" sldId="431"/>
            <ac:spMk id="3" creationId="{EE3505DF-C19E-9F2D-B565-A0D65C79933D}"/>
          </ac:spMkLst>
        </pc:spChg>
      </pc:sldChg>
      <pc:sldChg chg="modSp">
        <pc:chgData name="scsjcain84" userId="S::scsjcain84_gmail.com#ext#@pearsoneducationinc.onmicrosoft.com::4399dd98-ee8b-4212-9001-7919755a3260" providerId="AD" clId="Web-{57FA0946-E302-43E9-BF4A-8481D3BCD2A3}" dt="2024-09-11T14:32:41.439" v="160" actId="20577"/>
        <pc:sldMkLst>
          <pc:docMk/>
          <pc:sldMk cId="752602807" sldId="438"/>
        </pc:sldMkLst>
        <pc:spChg chg="mod">
          <ac:chgData name="scsjcain84" userId="S::scsjcain84_gmail.com#ext#@pearsoneducationinc.onmicrosoft.com::4399dd98-ee8b-4212-9001-7919755a3260" providerId="AD" clId="Web-{57FA0946-E302-43E9-BF4A-8481D3BCD2A3}" dt="2024-09-11T14:23:13.980" v="87" actId="20577"/>
          <ac:spMkLst>
            <pc:docMk/>
            <pc:sldMk cId="752602807" sldId="438"/>
            <ac:spMk id="3" creationId="{1C4C275C-3A9C-FBEC-F698-81178F7EDD9E}"/>
          </ac:spMkLst>
        </pc:spChg>
        <pc:spChg chg="mod">
          <ac:chgData name="scsjcain84" userId="S::scsjcain84_gmail.com#ext#@pearsoneducationinc.onmicrosoft.com::4399dd98-ee8b-4212-9001-7919755a3260" providerId="AD" clId="Web-{57FA0946-E302-43E9-BF4A-8481D3BCD2A3}" dt="2024-09-11T14:32:41.439" v="160" actId="20577"/>
          <ac:spMkLst>
            <pc:docMk/>
            <pc:sldMk cId="752602807" sldId="438"/>
            <ac:spMk id="4" creationId="{72257192-C430-0E44-1E64-C53738D23633}"/>
          </ac:spMkLst>
        </pc:spChg>
      </pc:sldChg>
      <pc:sldChg chg="modSp">
        <pc:chgData name="scsjcain84" userId="S::scsjcain84_gmail.com#ext#@pearsoneducationinc.onmicrosoft.com::4399dd98-ee8b-4212-9001-7919755a3260" providerId="AD" clId="Web-{57FA0946-E302-43E9-BF4A-8481D3BCD2A3}" dt="2024-09-11T14:23:46.466" v="91" actId="20577"/>
        <pc:sldMkLst>
          <pc:docMk/>
          <pc:sldMk cId="2932191175" sldId="439"/>
        </pc:sldMkLst>
        <pc:spChg chg="mod">
          <ac:chgData name="scsjcain84" userId="S::scsjcain84_gmail.com#ext#@pearsoneducationinc.onmicrosoft.com::4399dd98-ee8b-4212-9001-7919755a3260" providerId="AD" clId="Web-{57FA0946-E302-43E9-BF4A-8481D3BCD2A3}" dt="2024-09-11T14:23:46.466" v="91" actId="20577"/>
          <ac:spMkLst>
            <pc:docMk/>
            <pc:sldMk cId="2932191175" sldId="439"/>
            <ac:spMk id="3" creationId="{ADC1451C-C685-C983-5A9B-A132C90098F3}"/>
          </ac:spMkLst>
        </pc:spChg>
      </pc:sldChg>
      <pc:sldChg chg="modSp">
        <pc:chgData name="scsjcain84" userId="S::scsjcain84_gmail.com#ext#@pearsoneducationinc.onmicrosoft.com::4399dd98-ee8b-4212-9001-7919755a3260" providerId="AD" clId="Web-{57FA0946-E302-43E9-BF4A-8481D3BCD2A3}" dt="2024-09-11T14:25:03.034" v="103" actId="20577"/>
        <pc:sldMkLst>
          <pc:docMk/>
          <pc:sldMk cId="3323879795" sldId="442"/>
        </pc:sldMkLst>
        <pc:spChg chg="mod">
          <ac:chgData name="scsjcain84" userId="S::scsjcain84_gmail.com#ext#@pearsoneducationinc.onmicrosoft.com::4399dd98-ee8b-4212-9001-7919755a3260" providerId="AD" clId="Web-{57FA0946-E302-43E9-BF4A-8481D3BCD2A3}" dt="2024-09-11T14:25:03.034" v="103" actId="20577"/>
          <ac:spMkLst>
            <pc:docMk/>
            <pc:sldMk cId="3323879795" sldId="442"/>
            <ac:spMk id="3" creationId="{B9DC8804-9CC8-6D2B-B352-8CCE0D9957F3}"/>
          </ac:spMkLst>
        </pc:spChg>
      </pc:sldChg>
      <pc:sldChg chg="modSp">
        <pc:chgData name="scsjcain84" userId="S::scsjcain84_gmail.com#ext#@pearsoneducationinc.onmicrosoft.com::4399dd98-ee8b-4212-9001-7919755a3260" providerId="AD" clId="Web-{57FA0946-E302-43E9-BF4A-8481D3BCD2A3}" dt="2024-09-11T14:26:18.414" v="114" actId="20577"/>
        <pc:sldMkLst>
          <pc:docMk/>
          <pc:sldMk cId="1902687096" sldId="443"/>
        </pc:sldMkLst>
        <pc:spChg chg="mod">
          <ac:chgData name="scsjcain84" userId="S::scsjcain84_gmail.com#ext#@pearsoneducationinc.onmicrosoft.com::4399dd98-ee8b-4212-9001-7919755a3260" providerId="AD" clId="Web-{57FA0946-E302-43E9-BF4A-8481D3BCD2A3}" dt="2024-09-11T14:26:18.414" v="114" actId="20577"/>
          <ac:spMkLst>
            <pc:docMk/>
            <pc:sldMk cId="1902687096" sldId="443"/>
            <ac:spMk id="3" creationId="{72E14972-937E-7200-C9DC-B51FE6BEF501}"/>
          </ac:spMkLst>
        </pc:spChg>
      </pc:sldChg>
      <pc:sldChg chg="modSp">
        <pc:chgData name="scsjcain84" userId="S::scsjcain84_gmail.com#ext#@pearsoneducationinc.onmicrosoft.com::4399dd98-ee8b-4212-9001-7919755a3260" providerId="AD" clId="Web-{57FA0946-E302-43E9-BF4A-8481D3BCD2A3}" dt="2024-09-11T14:26:27.414" v="115" actId="20577"/>
        <pc:sldMkLst>
          <pc:docMk/>
          <pc:sldMk cId="1933153011" sldId="446"/>
        </pc:sldMkLst>
        <pc:spChg chg="mod">
          <ac:chgData name="scsjcain84" userId="S::scsjcain84_gmail.com#ext#@pearsoneducationinc.onmicrosoft.com::4399dd98-ee8b-4212-9001-7919755a3260" providerId="AD" clId="Web-{57FA0946-E302-43E9-BF4A-8481D3BCD2A3}" dt="2024-09-11T14:26:27.414" v="115" actId="20577"/>
          <ac:spMkLst>
            <pc:docMk/>
            <pc:sldMk cId="1933153011" sldId="446"/>
            <ac:spMk id="3" creationId="{C84A2C6A-DDEB-F054-43FD-2E283077E1DC}"/>
          </ac:spMkLst>
        </pc:spChg>
      </pc:sldChg>
      <pc:sldChg chg="modSp">
        <pc:chgData name="scsjcain84" userId="S::scsjcain84_gmail.com#ext#@pearsoneducationinc.onmicrosoft.com::4399dd98-ee8b-4212-9001-7919755a3260" providerId="AD" clId="Web-{57FA0946-E302-43E9-BF4A-8481D3BCD2A3}" dt="2024-09-11T14:26:43.087" v="118" actId="20577"/>
        <pc:sldMkLst>
          <pc:docMk/>
          <pc:sldMk cId="194152086" sldId="447"/>
        </pc:sldMkLst>
        <pc:spChg chg="mod">
          <ac:chgData name="scsjcain84" userId="S::scsjcain84_gmail.com#ext#@pearsoneducationinc.onmicrosoft.com::4399dd98-ee8b-4212-9001-7919755a3260" providerId="AD" clId="Web-{57FA0946-E302-43E9-BF4A-8481D3BCD2A3}" dt="2024-09-11T14:26:43.087" v="118" actId="20577"/>
          <ac:spMkLst>
            <pc:docMk/>
            <pc:sldMk cId="194152086" sldId="447"/>
            <ac:spMk id="3" creationId="{AA36DBE0-6786-65E3-3414-39EDF7AE9E9C}"/>
          </ac:spMkLst>
        </pc:spChg>
      </pc:sldChg>
      <pc:sldChg chg="modSp">
        <pc:chgData name="scsjcain84" userId="S::scsjcain84_gmail.com#ext#@pearsoneducationinc.onmicrosoft.com::4399dd98-ee8b-4212-9001-7919755a3260" providerId="AD" clId="Web-{57FA0946-E302-43E9-BF4A-8481D3BCD2A3}" dt="2024-09-11T14:31:29.887" v="155" actId="20577"/>
        <pc:sldMkLst>
          <pc:docMk/>
          <pc:sldMk cId="3003230388" sldId="450"/>
        </pc:sldMkLst>
        <pc:spChg chg="mod">
          <ac:chgData name="scsjcain84" userId="S::scsjcain84_gmail.com#ext#@pearsoneducationinc.onmicrosoft.com::4399dd98-ee8b-4212-9001-7919755a3260" providerId="AD" clId="Web-{57FA0946-E302-43E9-BF4A-8481D3BCD2A3}" dt="2024-09-11T14:29:18.160" v="152" actId="20577"/>
          <ac:spMkLst>
            <pc:docMk/>
            <pc:sldMk cId="3003230388" sldId="450"/>
            <ac:spMk id="2" creationId="{278B4A6F-8111-B1D1-9072-70D22153CA81}"/>
          </ac:spMkLst>
        </pc:spChg>
        <pc:spChg chg="mod">
          <ac:chgData name="scsjcain84" userId="S::scsjcain84_gmail.com#ext#@pearsoneducationinc.onmicrosoft.com::4399dd98-ee8b-4212-9001-7919755a3260" providerId="AD" clId="Web-{57FA0946-E302-43E9-BF4A-8481D3BCD2A3}" dt="2024-09-11T14:31:29.887" v="155" actId="20577"/>
          <ac:spMkLst>
            <pc:docMk/>
            <pc:sldMk cId="3003230388" sldId="450"/>
            <ac:spMk id="3" creationId="{0E0C8C3D-E5E5-B1DD-078E-B98F0B58281E}"/>
          </ac:spMkLst>
        </pc:spChg>
      </pc:sldChg>
      <pc:sldChg chg="modSp">
        <pc:chgData name="scsjcain84" userId="S::scsjcain84_gmail.com#ext#@pearsoneducationinc.onmicrosoft.com::4399dd98-ee8b-4212-9001-7919755a3260" providerId="AD" clId="Web-{57FA0946-E302-43E9-BF4A-8481D3BCD2A3}" dt="2024-09-11T14:31:41.341" v="156" actId="20577"/>
        <pc:sldMkLst>
          <pc:docMk/>
          <pc:sldMk cId="2075209336" sldId="451"/>
        </pc:sldMkLst>
        <pc:spChg chg="mod">
          <ac:chgData name="scsjcain84" userId="S::scsjcain84_gmail.com#ext#@pearsoneducationinc.onmicrosoft.com::4399dd98-ee8b-4212-9001-7919755a3260" providerId="AD" clId="Web-{57FA0946-E302-43E9-BF4A-8481D3BCD2A3}" dt="2024-09-11T14:31:41.341" v="156" actId="20577"/>
          <ac:spMkLst>
            <pc:docMk/>
            <pc:sldMk cId="2075209336" sldId="451"/>
            <ac:spMk id="2" creationId="{C83803C6-E9FD-F036-EC3B-9E420B1E56A7}"/>
          </ac:spMkLst>
        </pc:spChg>
      </pc:sldChg>
    </pc:docChg>
  </pc:docChgLst>
  <pc:docChgLst>
    <pc:chgData name="rjordan" userId="S::rjordan_notampering.com#ext#@pearsoneducationinc.onmicrosoft.com::41e0caf9-70b8-454e-9379-9ee6964b7a48" providerId="AD" clId="Web-{7EE8D9A4-CA1D-4B00-0A10-61BC2E033BC2}"/>
    <pc:docChg chg="addSld modSld sldOrd">
      <pc:chgData name="rjordan" userId="S::rjordan_notampering.com#ext#@pearsoneducationinc.onmicrosoft.com::41e0caf9-70b8-454e-9379-9ee6964b7a48" providerId="AD" clId="Web-{7EE8D9A4-CA1D-4B00-0A10-61BC2E033BC2}" dt="2024-09-11T18:10:17.133" v="59" actId="20577"/>
      <pc:docMkLst>
        <pc:docMk/>
      </pc:docMkLst>
      <pc:sldChg chg="addSp delSp modSp add ord replId">
        <pc:chgData name="rjordan" userId="S::rjordan_notampering.com#ext#@pearsoneducationinc.onmicrosoft.com::41e0caf9-70b8-454e-9379-9ee6964b7a48" providerId="AD" clId="Web-{7EE8D9A4-CA1D-4B00-0A10-61BC2E033BC2}" dt="2024-09-11T18:06:51.378" v="10" actId="20577"/>
        <pc:sldMkLst>
          <pc:docMk/>
          <pc:sldMk cId="1435230141" sldId="461"/>
        </pc:sldMkLst>
        <pc:spChg chg="mod">
          <ac:chgData name="rjordan" userId="S::rjordan_notampering.com#ext#@pearsoneducationinc.onmicrosoft.com::41e0caf9-70b8-454e-9379-9ee6964b7a48" providerId="AD" clId="Web-{7EE8D9A4-CA1D-4B00-0A10-61BC2E033BC2}" dt="2024-09-11T18:06:51.378" v="10" actId="20577"/>
          <ac:spMkLst>
            <pc:docMk/>
            <pc:sldMk cId="1435230141" sldId="461"/>
            <ac:spMk id="3" creationId="{ABFAF619-F049-D048-9691-6A80EF5B7303}"/>
          </ac:spMkLst>
        </pc:spChg>
        <pc:graphicFrameChg chg="add del mod">
          <ac:chgData name="rjordan" userId="S::rjordan_notampering.com#ext#@pearsoneducationinc.onmicrosoft.com::41e0caf9-70b8-454e-9379-9ee6964b7a48" providerId="AD" clId="Web-{7EE8D9A4-CA1D-4B00-0A10-61BC2E033BC2}" dt="2024-09-11T18:06:40.705" v="8"/>
          <ac:graphicFrameMkLst>
            <pc:docMk/>
            <pc:sldMk cId="1435230141" sldId="461"/>
            <ac:graphicFrameMk id="5" creationId="{0D401BF8-22FF-23A9-56CA-BFF315EB9077}"/>
          </ac:graphicFrameMkLst>
        </pc:graphicFrameChg>
      </pc:sldChg>
      <pc:sldChg chg="addSp modSp add ord replId addAnim">
        <pc:chgData name="rjordan" userId="S::rjordan_notampering.com#ext#@pearsoneducationinc.onmicrosoft.com::41e0caf9-70b8-454e-9379-9ee6964b7a48" providerId="AD" clId="Web-{7EE8D9A4-CA1D-4B00-0A10-61BC2E033BC2}" dt="2024-09-11T18:08:35.943" v="50" actId="20577"/>
        <pc:sldMkLst>
          <pc:docMk/>
          <pc:sldMk cId="3807915771" sldId="462"/>
        </pc:sldMkLst>
        <pc:spChg chg="mod">
          <ac:chgData name="rjordan" userId="S::rjordan_notampering.com#ext#@pearsoneducationinc.onmicrosoft.com::41e0caf9-70b8-454e-9379-9ee6964b7a48" providerId="AD" clId="Web-{7EE8D9A4-CA1D-4B00-0A10-61BC2E033BC2}" dt="2024-09-11T18:07:53.098" v="22" actId="20577"/>
          <ac:spMkLst>
            <pc:docMk/>
            <pc:sldMk cId="3807915771" sldId="462"/>
            <ac:spMk id="2" creationId="{3857CC02-7C43-87A7-8D43-AF925DC31633}"/>
          </ac:spMkLst>
        </pc:spChg>
        <pc:spChg chg="mod">
          <ac:chgData name="rjordan" userId="S::rjordan_notampering.com#ext#@pearsoneducationinc.onmicrosoft.com::41e0caf9-70b8-454e-9379-9ee6964b7a48" providerId="AD" clId="Web-{7EE8D9A4-CA1D-4B00-0A10-61BC2E033BC2}" dt="2024-09-11T18:07:24.738" v="16" actId="20577"/>
          <ac:spMkLst>
            <pc:docMk/>
            <pc:sldMk cId="3807915771" sldId="462"/>
            <ac:spMk id="3" creationId="{EE3505DF-C19E-9F2D-B565-A0D65C79933D}"/>
          </ac:spMkLst>
        </pc:spChg>
        <pc:spChg chg="mod">
          <ac:chgData name="rjordan" userId="S::rjordan_notampering.com#ext#@pearsoneducationinc.onmicrosoft.com::41e0caf9-70b8-454e-9379-9ee6964b7a48" providerId="AD" clId="Web-{7EE8D9A4-CA1D-4B00-0A10-61BC2E033BC2}" dt="2024-09-11T18:07:07.065" v="14" actId="20577"/>
          <ac:spMkLst>
            <pc:docMk/>
            <pc:sldMk cId="3807915771" sldId="462"/>
            <ac:spMk id="4" creationId="{7B73BAC8-5D90-6A8C-4D4D-3E3C41AE695D}"/>
          </ac:spMkLst>
        </pc:spChg>
        <pc:spChg chg="add mod">
          <ac:chgData name="rjordan" userId="S::rjordan_notampering.com#ext#@pearsoneducationinc.onmicrosoft.com::41e0caf9-70b8-454e-9379-9ee6964b7a48" providerId="AD" clId="Web-{7EE8D9A4-CA1D-4B00-0A10-61BC2E033BC2}" dt="2024-09-11T18:08:35.943" v="50" actId="20577"/>
          <ac:spMkLst>
            <pc:docMk/>
            <pc:sldMk cId="3807915771" sldId="462"/>
            <ac:spMk id="6" creationId="{0AF0F276-C800-E8C0-36FB-596E1C136A37}"/>
          </ac:spMkLst>
        </pc:spChg>
      </pc:sldChg>
      <pc:sldChg chg="modSp add replId">
        <pc:chgData name="rjordan" userId="S::rjordan_notampering.com#ext#@pearsoneducationinc.onmicrosoft.com::41e0caf9-70b8-454e-9379-9ee6964b7a48" providerId="AD" clId="Web-{7EE8D9A4-CA1D-4B00-0A10-61BC2E033BC2}" dt="2024-09-11T18:09:58.211" v="54" actId="20577"/>
        <pc:sldMkLst>
          <pc:docMk/>
          <pc:sldMk cId="2019525933" sldId="463"/>
        </pc:sldMkLst>
        <pc:spChg chg="mod">
          <ac:chgData name="rjordan" userId="S::rjordan_notampering.com#ext#@pearsoneducationinc.onmicrosoft.com::41e0caf9-70b8-454e-9379-9ee6964b7a48" providerId="AD" clId="Web-{7EE8D9A4-CA1D-4B00-0A10-61BC2E033BC2}" dt="2024-09-11T18:09:58.211" v="54" actId="20577"/>
          <ac:spMkLst>
            <pc:docMk/>
            <pc:sldMk cId="2019525933" sldId="463"/>
            <ac:spMk id="3" creationId="{ABFAF619-F049-D048-9691-6A80EF5B7303}"/>
          </ac:spMkLst>
        </pc:spChg>
      </pc:sldChg>
      <pc:sldChg chg="modSp add ord replId">
        <pc:chgData name="rjordan" userId="S::rjordan_notampering.com#ext#@pearsoneducationinc.onmicrosoft.com::41e0caf9-70b8-454e-9379-9ee6964b7a48" providerId="AD" clId="Web-{7EE8D9A4-CA1D-4B00-0A10-61BC2E033BC2}" dt="2024-09-11T18:10:17.133" v="59" actId="20577"/>
        <pc:sldMkLst>
          <pc:docMk/>
          <pc:sldMk cId="1074908563" sldId="464"/>
        </pc:sldMkLst>
        <pc:spChg chg="mod">
          <ac:chgData name="rjordan" userId="S::rjordan_notampering.com#ext#@pearsoneducationinc.onmicrosoft.com::41e0caf9-70b8-454e-9379-9ee6964b7a48" providerId="AD" clId="Web-{7EE8D9A4-CA1D-4B00-0A10-61BC2E033BC2}" dt="2024-09-11T18:10:17.133" v="59" actId="20577"/>
          <ac:spMkLst>
            <pc:docMk/>
            <pc:sldMk cId="1074908563" sldId="464"/>
            <ac:spMk id="4" creationId="{72318D8A-81CA-AB3F-F99F-7512796D307B}"/>
          </ac:spMkLst>
        </pc:spChg>
      </pc:sldChg>
    </pc:docChg>
  </pc:docChgLst>
  <pc:docChgLst>
    <pc:chgData name="rjordan" userId="S::rjordan_notampering.com#ext#@pearsoneducationinc.onmicrosoft.com::41e0caf9-70b8-454e-9379-9ee6964b7a48" providerId="AD" clId="Web-{84E91271-E55B-EA99-C53A-7A520B7EAA54}"/>
    <pc:docChg chg="modSld">
      <pc:chgData name="rjordan" userId="S::rjordan_notampering.com#ext#@pearsoneducationinc.onmicrosoft.com::41e0caf9-70b8-454e-9379-9ee6964b7a48" providerId="AD" clId="Web-{84E91271-E55B-EA99-C53A-7A520B7EAA54}" dt="2024-09-06T19:09:18.537" v="15"/>
      <pc:docMkLst>
        <pc:docMk/>
      </pc:docMkLst>
      <pc:sldChg chg="addAnim delAnim modAnim">
        <pc:chgData name="rjordan" userId="S::rjordan_notampering.com#ext#@pearsoneducationinc.onmicrosoft.com::41e0caf9-70b8-454e-9379-9ee6964b7a48" providerId="AD" clId="Web-{84E91271-E55B-EA99-C53A-7A520B7EAA54}" dt="2024-09-06T19:07:55.205" v="5"/>
        <pc:sldMkLst>
          <pc:docMk/>
          <pc:sldMk cId="3464051814" sldId="287"/>
        </pc:sldMkLst>
      </pc:sldChg>
      <pc:sldChg chg="modAnim">
        <pc:chgData name="rjordan" userId="S::rjordan_notampering.com#ext#@pearsoneducationinc.onmicrosoft.com::41e0caf9-70b8-454e-9379-9ee6964b7a48" providerId="AD" clId="Web-{84E91271-E55B-EA99-C53A-7A520B7EAA54}" dt="2024-09-06T19:08:15.940" v="7"/>
        <pc:sldMkLst>
          <pc:docMk/>
          <pc:sldMk cId="3070672498" sldId="394"/>
        </pc:sldMkLst>
      </pc:sldChg>
      <pc:sldChg chg="addAnim delAnim">
        <pc:chgData name="rjordan" userId="S::rjordan_notampering.com#ext#@pearsoneducationinc.onmicrosoft.com::41e0caf9-70b8-454e-9379-9ee6964b7a48" providerId="AD" clId="Web-{84E91271-E55B-EA99-C53A-7A520B7EAA54}" dt="2024-09-06T19:09:18.537" v="15"/>
        <pc:sldMkLst>
          <pc:docMk/>
          <pc:sldMk cId="1959777502" sldId="39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8B52BF-D937-4E98-9930-C04DD9252C3B}" type="doc">
      <dgm:prSet loTypeId="urn:microsoft.com/office/officeart/2005/8/layout/cycle3" loCatId="cycle" qsTypeId="urn:microsoft.com/office/officeart/2005/8/quickstyle/simple1" qsCatId="simple" csTypeId="urn:microsoft.com/office/officeart/2005/8/colors/colorful3" csCatId="colorful" phldr="1"/>
      <dgm:spPr/>
      <dgm:t>
        <a:bodyPr/>
        <a:lstStyle/>
        <a:p>
          <a:endParaRPr lang="en-US"/>
        </a:p>
      </dgm:t>
    </dgm:pt>
    <dgm:pt modelId="{E67995E7-6499-4C2C-A2A7-2105CA96DF21}">
      <dgm:prSet phldrT="[Text]" phldr="0"/>
      <dgm:spPr/>
      <dgm:t>
        <a:bodyPr/>
        <a:lstStyle/>
        <a:p>
          <a:r>
            <a:rPr lang="en-US" dirty="0">
              <a:latin typeface="Calibri"/>
            </a:rPr>
            <a:t>Develop</a:t>
          </a:r>
          <a:endParaRPr lang="en-US" dirty="0"/>
        </a:p>
      </dgm:t>
    </dgm:pt>
    <dgm:pt modelId="{7322D0AF-18C2-4729-A583-05F364DE9A3B}" type="parTrans" cxnId="{C226FF9A-7738-4FFC-9406-4A9BEADD1FBB}">
      <dgm:prSet/>
      <dgm:spPr/>
      <dgm:t>
        <a:bodyPr/>
        <a:lstStyle/>
        <a:p>
          <a:endParaRPr lang="en-US"/>
        </a:p>
      </dgm:t>
    </dgm:pt>
    <dgm:pt modelId="{06597536-6F5B-4FC3-B312-068798D53298}" type="sibTrans" cxnId="{C226FF9A-7738-4FFC-9406-4A9BEADD1FBB}">
      <dgm:prSet/>
      <dgm:spPr/>
      <dgm:t>
        <a:bodyPr/>
        <a:lstStyle/>
        <a:p>
          <a:endParaRPr lang="en-US"/>
        </a:p>
      </dgm:t>
    </dgm:pt>
    <dgm:pt modelId="{88DA0CE5-CA3A-4D22-A249-9F0539C0B1DC}">
      <dgm:prSet phldrT="[Text]" phldr="0"/>
      <dgm:spPr/>
      <dgm:t>
        <a:bodyPr/>
        <a:lstStyle/>
        <a:p>
          <a:r>
            <a:rPr lang="en-US" dirty="0"/>
            <a:t>Integration</a:t>
          </a:r>
        </a:p>
      </dgm:t>
    </dgm:pt>
    <dgm:pt modelId="{53FC58DA-9719-4D99-B1C8-AF39CF994AE6}" type="parTrans" cxnId="{A797750A-2A7D-475B-AA28-80869018D317}">
      <dgm:prSet/>
      <dgm:spPr/>
      <dgm:t>
        <a:bodyPr/>
        <a:lstStyle/>
        <a:p>
          <a:endParaRPr lang="en-US"/>
        </a:p>
      </dgm:t>
    </dgm:pt>
    <dgm:pt modelId="{AB47ED4E-91E0-4507-BA66-80D3B756D4B1}" type="sibTrans" cxnId="{A797750A-2A7D-475B-AA28-80869018D317}">
      <dgm:prSet/>
      <dgm:spPr/>
      <dgm:t>
        <a:bodyPr/>
        <a:lstStyle/>
        <a:p>
          <a:endParaRPr lang="en-US"/>
        </a:p>
      </dgm:t>
    </dgm:pt>
    <dgm:pt modelId="{D35A9591-D3DA-4F15-AC84-B5E2D969B294}">
      <dgm:prSet phldrT="[Text]" phldr="0"/>
      <dgm:spPr/>
      <dgm:t>
        <a:bodyPr/>
        <a:lstStyle/>
        <a:p>
          <a:r>
            <a:rPr lang="en-US" dirty="0"/>
            <a:t>Testing</a:t>
          </a:r>
        </a:p>
      </dgm:t>
    </dgm:pt>
    <dgm:pt modelId="{CCBB314F-64A8-4C01-A75A-C6915CDE27B0}" type="parTrans" cxnId="{17594401-8989-45C3-9F43-5E88CD7BD955}">
      <dgm:prSet/>
      <dgm:spPr/>
      <dgm:t>
        <a:bodyPr/>
        <a:lstStyle/>
        <a:p>
          <a:endParaRPr lang="en-US"/>
        </a:p>
      </dgm:t>
    </dgm:pt>
    <dgm:pt modelId="{A02D8EB0-D96D-4526-97CB-F944888D0D0B}" type="sibTrans" cxnId="{17594401-8989-45C3-9F43-5E88CD7BD955}">
      <dgm:prSet/>
      <dgm:spPr/>
      <dgm:t>
        <a:bodyPr/>
        <a:lstStyle/>
        <a:p>
          <a:endParaRPr lang="en-US"/>
        </a:p>
      </dgm:t>
    </dgm:pt>
    <dgm:pt modelId="{4C2242BD-3F40-41BB-9241-2E675DAAACF2}">
      <dgm:prSet phldrT="[Text]" phldr="0"/>
      <dgm:spPr/>
      <dgm:t>
        <a:bodyPr/>
        <a:lstStyle/>
        <a:p>
          <a:r>
            <a:rPr lang="en-US" dirty="0"/>
            <a:t>Deployment</a:t>
          </a:r>
        </a:p>
      </dgm:t>
    </dgm:pt>
    <dgm:pt modelId="{13894BFC-88B4-4F78-A2FC-CE6D57944E27}" type="parTrans" cxnId="{2BCE7EF0-8A62-4CAD-A3DF-BF88A620F587}">
      <dgm:prSet/>
      <dgm:spPr/>
      <dgm:t>
        <a:bodyPr/>
        <a:lstStyle/>
        <a:p>
          <a:endParaRPr lang="en-US"/>
        </a:p>
      </dgm:t>
    </dgm:pt>
    <dgm:pt modelId="{5523A6FF-5C95-4201-ABE7-6176B41CDCD9}" type="sibTrans" cxnId="{2BCE7EF0-8A62-4CAD-A3DF-BF88A620F587}">
      <dgm:prSet/>
      <dgm:spPr/>
      <dgm:t>
        <a:bodyPr/>
        <a:lstStyle/>
        <a:p>
          <a:endParaRPr lang="en-US"/>
        </a:p>
      </dgm:t>
    </dgm:pt>
    <dgm:pt modelId="{8188DDF4-2FD0-436B-A323-B62357B09A59}">
      <dgm:prSet phldrT="[Text]" phldr="0"/>
      <dgm:spPr/>
      <dgm:t>
        <a:bodyPr/>
        <a:lstStyle/>
        <a:p>
          <a:r>
            <a:rPr lang="en-US" dirty="0"/>
            <a:t>Monitoring</a:t>
          </a:r>
        </a:p>
      </dgm:t>
    </dgm:pt>
    <dgm:pt modelId="{E2A4B51E-62AC-4173-9961-86CBDB5A4BB2}" type="parTrans" cxnId="{4EFEC3FF-D06F-423F-B3E6-F69DDF531CD4}">
      <dgm:prSet/>
      <dgm:spPr/>
      <dgm:t>
        <a:bodyPr/>
        <a:lstStyle/>
        <a:p>
          <a:endParaRPr lang="en-US"/>
        </a:p>
      </dgm:t>
    </dgm:pt>
    <dgm:pt modelId="{89AEDC13-512D-40A4-8927-720BD5A452F5}" type="sibTrans" cxnId="{4EFEC3FF-D06F-423F-B3E6-F69DDF531CD4}">
      <dgm:prSet/>
      <dgm:spPr/>
      <dgm:t>
        <a:bodyPr/>
        <a:lstStyle/>
        <a:p>
          <a:endParaRPr lang="en-US"/>
        </a:p>
      </dgm:t>
    </dgm:pt>
    <dgm:pt modelId="{9CEC2EF9-A903-4689-8070-82771FB77BFB}">
      <dgm:prSet phldr="0"/>
      <dgm:spPr/>
      <dgm:t>
        <a:bodyPr/>
        <a:lstStyle/>
        <a:p>
          <a:r>
            <a:rPr lang="en-US" dirty="0"/>
            <a:t>Feedback</a:t>
          </a:r>
          <a:endParaRPr lang="en-US" dirty="0">
            <a:latin typeface="Calibri"/>
          </a:endParaRPr>
        </a:p>
      </dgm:t>
    </dgm:pt>
    <dgm:pt modelId="{5EF652C1-BC87-40AA-8A1B-2DDFC465268E}" type="parTrans" cxnId="{28F6D2F3-3A12-4A37-B127-012E610A2C74}">
      <dgm:prSet/>
      <dgm:spPr/>
    </dgm:pt>
    <dgm:pt modelId="{A936A9B0-B241-4E3B-8D3E-867254F0AEE0}" type="sibTrans" cxnId="{28F6D2F3-3A12-4A37-B127-012E610A2C74}">
      <dgm:prSet/>
      <dgm:spPr/>
    </dgm:pt>
    <dgm:pt modelId="{5873A74E-6A12-48E1-B70B-FD81D9A73705}">
      <dgm:prSet phldr="0"/>
      <dgm:spPr/>
      <dgm:t>
        <a:bodyPr/>
        <a:lstStyle/>
        <a:p>
          <a:r>
            <a:rPr lang="en-US" dirty="0">
              <a:latin typeface="Calibri"/>
            </a:rPr>
            <a:t>Operations</a:t>
          </a:r>
        </a:p>
      </dgm:t>
    </dgm:pt>
    <dgm:pt modelId="{82E74621-1EF9-4417-B04F-98948B74D468}" type="parTrans" cxnId="{6A8DD51F-5C2A-4B27-A548-76FC58A28AE4}">
      <dgm:prSet/>
      <dgm:spPr/>
    </dgm:pt>
    <dgm:pt modelId="{4B6C7A01-D38C-4E51-A73E-48C881A7ED78}" type="sibTrans" cxnId="{6A8DD51F-5C2A-4B27-A548-76FC58A28AE4}">
      <dgm:prSet/>
      <dgm:spPr/>
    </dgm:pt>
    <dgm:pt modelId="{00EAEACA-A24F-4FB0-AE0F-C402F1204C47}" type="pres">
      <dgm:prSet presAssocID="{6B8B52BF-D937-4E98-9930-C04DD9252C3B}" presName="Name0" presStyleCnt="0">
        <dgm:presLayoutVars>
          <dgm:dir/>
          <dgm:resizeHandles val="exact"/>
        </dgm:presLayoutVars>
      </dgm:prSet>
      <dgm:spPr/>
    </dgm:pt>
    <dgm:pt modelId="{87113A75-DD8C-45ED-8B7E-9619D6295A06}" type="pres">
      <dgm:prSet presAssocID="{6B8B52BF-D937-4E98-9930-C04DD9252C3B}" presName="cycle" presStyleCnt="0"/>
      <dgm:spPr/>
    </dgm:pt>
    <dgm:pt modelId="{43809AAB-BE31-4EC2-82CC-B4795A103090}" type="pres">
      <dgm:prSet presAssocID="{E67995E7-6499-4C2C-A2A7-2105CA96DF21}" presName="nodeFirstNode" presStyleLbl="node1" presStyleIdx="0" presStyleCnt="7">
        <dgm:presLayoutVars>
          <dgm:bulletEnabled val="1"/>
        </dgm:presLayoutVars>
      </dgm:prSet>
      <dgm:spPr/>
    </dgm:pt>
    <dgm:pt modelId="{E68BB446-407F-46D7-B889-7E25AA0E9315}" type="pres">
      <dgm:prSet presAssocID="{06597536-6F5B-4FC3-B312-068798D53298}" presName="sibTransFirstNode" presStyleLbl="bgShp" presStyleIdx="0" presStyleCnt="1"/>
      <dgm:spPr/>
    </dgm:pt>
    <dgm:pt modelId="{43CE9BFA-A4CA-43EE-AC54-124BDBF8D1AB}" type="pres">
      <dgm:prSet presAssocID="{88DA0CE5-CA3A-4D22-A249-9F0539C0B1DC}" presName="nodeFollowingNodes" presStyleLbl="node1" presStyleIdx="1" presStyleCnt="7">
        <dgm:presLayoutVars>
          <dgm:bulletEnabled val="1"/>
        </dgm:presLayoutVars>
      </dgm:prSet>
      <dgm:spPr/>
    </dgm:pt>
    <dgm:pt modelId="{9158E2B7-A0C3-45EA-854D-91AF0629D075}" type="pres">
      <dgm:prSet presAssocID="{D35A9591-D3DA-4F15-AC84-B5E2D969B294}" presName="nodeFollowingNodes" presStyleLbl="node1" presStyleIdx="2" presStyleCnt="7">
        <dgm:presLayoutVars>
          <dgm:bulletEnabled val="1"/>
        </dgm:presLayoutVars>
      </dgm:prSet>
      <dgm:spPr/>
    </dgm:pt>
    <dgm:pt modelId="{3C0EE2C4-0B29-4AF5-8709-78BDE60A113E}" type="pres">
      <dgm:prSet presAssocID="{4C2242BD-3F40-41BB-9241-2E675DAAACF2}" presName="nodeFollowingNodes" presStyleLbl="node1" presStyleIdx="3" presStyleCnt="7">
        <dgm:presLayoutVars>
          <dgm:bulletEnabled val="1"/>
        </dgm:presLayoutVars>
      </dgm:prSet>
      <dgm:spPr/>
    </dgm:pt>
    <dgm:pt modelId="{C8C37865-D424-4183-B07D-3E9B91CEC7F9}" type="pres">
      <dgm:prSet presAssocID="{8188DDF4-2FD0-436B-A323-B62357B09A59}" presName="nodeFollowingNodes" presStyleLbl="node1" presStyleIdx="4" presStyleCnt="7">
        <dgm:presLayoutVars>
          <dgm:bulletEnabled val="1"/>
        </dgm:presLayoutVars>
      </dgm:prSet>
      <dgm:spPr/>
    </dgm:pt>
    <dgm:pt modelId="{6CC73D15-03AD-464D-A86D-0E0AD4C7ECD2}" type="pres">
      <dgm:prSet presAssocID="{9CEC2EF9-A903-4689-8070-82771FB77BFB}" presName="nodeFollowingNodes" presStyleLbl="node1" presStyleIdx="5" presStyleCnt="7">
        <dgm:presLayoutVars>
          <dgm:bulletEnabled val="1"/>
        </dgm:presLayoutVars>
      </dgm:prSet>
      <dgm:spPr/>
    </dgm:pt>
    <dgm:pt modelId="{572A9802-C7B6-4215-9021-DA171A83B280}" type="pres">
      <dgm:prSet presAssocID="{5873A74E-6A12-48E1-B70B-FD81D9A73705}" presName="nodeFollowingNodes" presStyleLbl="node1" presStyleIdx="6" presStyleCnt="7">
        <dgm:presLayoutVars>
          <dgm:bulletEnabled val="1"/>
        </dgm:presLayoutVars>
      </dgm:prSet>
      <dgm:spPr/>
    </dgm:pt>
  </dgm:ptLst>
  <dgm:cxnLst>
    <dgm:cxn modelId="{17594401-8989-45C3-9F43-5E88CD7BD955}" srcId="{6B8B52BF-D937-4E98-9930-C04DD9252C3B}" destId="{D35A9591-D3DA-4F15-AC84-B5E2D969B294}" srcOrd="2" destOrd="0" parTransId="{CCBB314F-64A8-4C01-A75A-C6915CDE27B0}" sibTransId="{A02D8EB0-D96D-4526-97CB-F944888D0D0B}"/>
    <dgm:cxn modelId="{A797750A-2A7D-475B-AA28-80869018D317}" srcId="{6B8B52BF-D937-4E98-9930-C04DD9252C3B}" destId="{88DA0CE5-CA3A-4D22-A249-9F0539C0B1DC}" srcOrd="1" destOrd="0" parTransId="{53FC58DA-9719-4D99-B1C8-AF39CF994AE6}" sibTransId="{AB47ED4E-91E0-4507-BA66-80D3B756D4B1}"/>
    <dgm:cxn modelId="{E4FB4D0C-F955-496E-942D-1D8364FF39F0}" type="presOf" srcId="{9CEC2EF9-A903-4689-8070-82771FB77BFB}" destId="{6CC73D15-03AD-464D-A86D-0E0AD4C7ECD2}" srcOrd="0" destOrd="0" presId="urn:microsoft.com/office/officeart/2005/8/layout/cycle3"/>
    <dgm:cxn modelId="{6A8DD51F-5C2A-4B27-A548-76FC58A28AE4}" srcId="{6B8B52BF-D937-4E98-9930-C04DD9252C3B}" destId="{5873A74E-6A12-48E1-B70B-FD81D9A73705}" srcOrd="6" destOrd="0" parTransId="{82E74621-1EF9-4417-B04F-98948B74D468}" sibTransId="{4B6C7A01-D38C-4E51-A73E-48C881A7ED78}"/>
    <dgm:cxn modelId="{2A53DE25-2715-4510-96BE-E536AA3AE01E}" type="presOf" srcId="{06597536-6F5B-4FC3-B312-068798D53298}" destId="{E68BB446-407F-46D7-B889-7E25AA0E9315}" srcOrd="0" destOrd="0" presId="urn:microsoft.com/office/officeart/2005/8/layout/cycle3"/>
    <dgm:cxn modelId="{C124D05E-5A42-4C77-B5A0-4C136065C9F2}" type="presOf" srcId="{5873A74E-6A12-48E1-B70B-FD81D9A73705}" destId="{572A9802-C7B6-4215-9021-DA171A83B280}" srcOrd="0" destOrd="0" presId="urn:microsoft.com/office/officeart/2005/8/layout/cycle3"/>
    <dgm:cxn modelId="{7B206246-6E8A-4354-AC12-A2B8E9F46DC8}" type="presOf" srcId="{6B8B52BF-D937-4E98-9930-C04DD9252C3B}" destId="{00EAEACA-A24F-4FB0-AE0F-C402F1204C47}" srcOrd="0" destOrd="0" presId="urn:microsoft.com/office/officeart/2005/8/layout/cycle3"/>
    <dgm:cxn modelId="{D0969881-BFC7-46B3-B3D5-91992D1F8145}" type="presOf" srcId="{E67995E7-6499-4C2C-A2A7-2105CA96DF21}" destId="{43809AAB-BE31-4EC2-82CC-B4795A103090}" srcOrd="0" destOrd="0" presId="urn:microsoft.com/office/officeart/2005/8/layout/cycle3"/>
    <dgm:cxn modelId="{C226FF9A-7738-4FFC-9406-4A9BEADD1FBB}" srcId="{6B8B52BF-D937-4E98-9930-C04DD9252C3B}" destId="{E67995E7-6499-4C2C-A2A7-2105CA96DF21}" srcOrd="0" destOrd="0" parTransId="{7322D0AF-18C2-4729-A583-05F364DE9A3B}" sibTransId="{06597536-6F5B-4FC3-B312-068798D53298}"/>
    <dgm:cxn modelId="{1556B5B2-873C-4594-9385-A3D3CF27D4B3}" type="presOf" srcId="{D35A9591-D3DA-4F15-AC84-B5E2D969B294}" destId="{9158E2B7-A0C3-45EA-854D-91AF0629D075}" srcOrd="0" destOrd="0" presId="urn:microsoft.com/office/officeart/2005/8/layout/cycle3"/>
    <dgm:cxn modelId="{616EB6BB-D17A-4B68-A428-5B5B27AE35F1}" type="presOf" srcId="{4C2242BD-3F40-41BB-9241-2E675DAAACF2}" destId="{3C0EE2C4-0B29-4AF5-8709-78BDE60A113E}" srcOrd="0" destOrd="0" presId="urn:microsoft.com/office/officeart/2005/8/layout/cycle3"/>
    <dgm:cxn modelId="{A6D682D0-2746-4402-8D2F-C4D19FEFF03B}" type="presOf" srcId="{8188DDF4-2FD0-436B-A323-B62357B09A59}" destId="{C8C37865-D424-4183-B07D-3E9B91CEC7F9}" srcOrd="0" destOrd="0" presId="urn:microsoft.com/office/officeart/2005/8/layout/cycle3"/>
    <dgm:cxn modelId="{0C72B4E4-423D-4494-B10A-0E96E9DA8495}" type="presOf" srcId="{88DA0CE5-CA3A-4D22-A249-9F0539C0B1DC}" destId="{43CE9BFA-A4CA-43EE-AC54-124BDBF8D1AB}" srcOrd="0" destOrd="0" presId="urn:microsoft.com/office/officeart/2005/8/layout/cycle3"/>
    <dgm:cxn modelId="{2BCE7EF0-8A62-4CAD-A3DF-BF88A620F587}" srcId="{6B8B52BF-D937-4E98-9930-C04DD9252C3B}" destId="{4C2242BD-3F40-41BB-9241-2E675DAAACF2}" srcOrd="3" destOrd="0" parTransId="{13894BFC-88B4-4F78-A2FC-CE6D57944E27}" sibTransId="{5523A6FF-5C95-4201-ABE7-6176B41CDCD9}"/>
    <dgm:cxn modelId="{28F6D2F3-3A12-4A37-B127-012E610A2C74}" srcId="{6B8B52BF-D937-4E98-9930-C04DD9252C3B}" destId="{9CEC2EF9-A903-4689-8070-82771FB77BFB}" srcOrd="5" destOrd="0" parTransId="{5EF652C1-BC87-40AA-8A1B-2DDFC465268E}" sibTransId="{A936A9B0-B241-4E3B-8D3E-867254F0AEE0}"/>
    <dgm:cxn modelId="{4EFEC3FF-D06F-423F-B3E6-F69DDF531CD4}" srcId="{6B8B52BF-D937-4E98-9930-C04DD9252C3B}" destId="{8188DDF4-2FD0-436B-A323-B62357B09A59}" srcOrd="4" destOrd="0" parTransId="{E2A4B51E-62AC-4173-9961-86CBDB5A4BB2}" sibTransId="{89AEDC13-512D-40A4-8927-720BD5A452F5}"/>
    <dgm:cxn modelId="{8468014B-A0D1-4CAF-ABF8-6A9178BCFE42}" type="presParOf" srcId="{00EAEACA-A24F-4FB0-AE0F-C402F1204C47}" destId="{87113A75-DD8C-45ED-8B7E-9619D6295A06}" srcOrd="0" destOrd="0" presId="urn:microsoft.com/office/officeart/2005/8/layout/cycle3"/>
    <dgm:cxn modelId="{41D23BEF-F97A-48F0-B4DD-CCEAA0F6DAEF}" type="presParOf" srcId="{87113A75-DD8C-45ED-8B7E-9619D6295A06}" destId="{43809AAB-BE31-4EC2-82CC-B4795A103090}" srcOrd="0" destOrd="0" presId="urn:microsoft.com/office/officeart/2005/8/layout/cycle3"/>
    <dgm:cxn modelId="{1623981D-5134-4C01-830D-4DF2F23066F7}" type="presParOf" srcId="{87113A75-DD8C-45ED-8B7E-9619D6295A06}" destId="{E68BB446-407F-46D7-B889-7E25AA0E9315}" srcOrd="1" destOrd="0" presId="urn:microsoft.com/office/officeart/2005/8/layout/cycle3"/>
    <dgm:cxn modelId="{F6B3F64F-425F-4685-8F85-9E683F0DACCC}" type="presParOf" srcId="{87113A75-DD8C-45ED-8B7E-9619D6295A06}" destId="{43CE9BFA-A4CA-43EE-AC54-124BDBF8D1AB}" srcOrd="2" destOrd="0" presId="urn:microsoft.com/office/officeart/2005/8/layout/cycle3"/>
    <dgm:cxn modelId="{59B98969-EA9A-4137-AA13-1CFF86E80672}" type="presParOf" srcId="{87113A75-DD8C-45ED-8B7E-9619D6295A06}" destId="{9158E2B7-A0C3-45EA-854D-91AF0629D075}" srcOrd="3" destOrd="0" presId="urn:microsoft.com/office/officeart/2005/8/layout/cycle3"/>
    <dgm:cxn modelId="{2AA9AACB-40D3-4A22-A721-145EE96D215D}" type="presParOf" srcId="{87113A75-DD8C-45ED-8B7E-9619D6295A06}" destId="{3C0EE2C4-0B29-4AF5-8709-78BDE60A113E}" srcOrd="4" destOrd="0" presId="urn:microsoft.com/office/officeart/2005/8/layout/cycle3"/>
    <dgm:cxn modelId="{F9CAA72E-F8F3-4B70-ADD6-2DEADC560EDC}" type="presParOf" srcId="{87113A75-DD8C-45ED-8B7E-9619D6295A06}" destId="{C8C37865-D424-4183-B07D-3E9B91CEC7F9}" srcOrd="5" destOrd="0" presId="urn:microsoft.com/office/officeart/2005/8/layout/cycle3"/>
    <dgm:cxn modelId="{0EC19F25-3E4F-4C9E-AB2A-A909657537A4}" type="presParOf" srcId="{87113A75-DD8C-45ED-8B7E-9619D6295A06}" destId="{6CC73D15-03AD-464D-A86D-0E0AD4C7ECD2}" srcOrd="6" destOrd="0" presId="urn:microsoft.com/office/officeart/2005/8/layout/cycle3"/>
    <dgm:cxn modelId="{BB47CCDC-B389-48B0-A354-441D8994FA07}" type="presParOf" srcId="{87113A75-DD8C-45ED-8B7E-9619D6295A06}" destId="{572A9802-C7B6-4215-9021-DA171A83B280}"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FD8D28-4677-4DC2-A0D0-A86B91854FA4}" type="doc">
      <dgm:prSet loTypeId="urn:microsoft.com/office/officeart/2005/8/layout/cycle3" loCatId="cycle" qsTypeId="urn:microsoft.com/office/officeart/2005/8/quickstyle/simple1" qsCatId="simple" csTypeId="urn:microsoft.com/office/officeart/2005/8/colors/colorful3" csCatId="colorful" phldr="1"/>
      <dgm:spPr/>
      <dgm:t>
        <a:bodyPr/>
        <a:lstStyle/>
        <a:p>
          <a:endParaRPr lang="en-US"/>
        </a:p>
      </dgm:t>
    </dgm:pt>
    <dgm:pt modelId="{E4FA0AB7-CA92-40C1-9DA6-FCA5E797D6B6}">
      <dgm:prSet phldrT="[Text]" phldr="0"/>
      <dgm:spPr/>
      <dgm:t>
        <a:bodyPr/>
        <a:lstStyle/>
        <a:p>
          <a:r>
            <a:rPr lang="en-US" dirty="0">
              <a:latin typeface="Calibri"/>
            </a:rPr>
            <a:t>Code</a:t>
          </a:r>
          <a:endParaRPr lang="en-US" dirty="0"/>
        </a:p>
      </dgm:t>
    </dgm:pt>
    <dgm:pt modelId="{782FA5E9-B571-47D7-BB45-0EF1FD31D175}" type="parTrans" cxnId="{A9313F3A-9401-49D4-8285-219C089AA59E}">
      <dgm:prSet/>
      <dgm:spPr/>
      <dgm:t>
        <a:bodyPr/>
        <a:lstStyle/>
        <a:p>
          <a:endParaRPr lang="en-US"/>
        </a:p>
      </dgm:t>
    </dgm:pt>
    <dgm:pt modelId="{B75A2DE5-B441-4A32-BCE0-3AE5A164FE22}" type="sibTrans" cxnId="{A9313F3A-9401-49D4-8285-219C089AA59E}">
      <dgm:prSet/>
      <dgm:spPr/>
      <dgm:t>
        <a:bodyPr/>
        <a:lstStyle/>
        <a:p>
          <a:endParaRPr lang="en-US"/>
        </a:p>
      </dgm:t>
    </dgm:pt>
    <dgm:pt modelId="{6E90E33B-4A75-4867-BF84-AA94645B84CD}">
      <dgm:prSet phldrT="[Text]" phldr="0"/>
      <dgm:spPr/>
      <dgm:t>
        <a:bodyPr/>
        <a:lstStyle/>
        <a:p>
          <a:r>
            <a:rPr lang="en-US" dirty="0">
              <a:latin typeface="Calibri"/>
            </a:rPr>
            <a:t>Initialize</a:t>
          </a:r>
          <a:endParaRPr lang="en-US" dirty="0"/>
        </a:p>
      </dgm:t>
    </dgm:pt>
    <dgm:pt modelId="{BE90462B-F1C7-49A2-8B29-C75DFD30B813}" type="parTrans" cxnId="{5E88D83C-0DBA-4228-BF2C-65475FC853B1}">
      <dgm:prSet/>
      <dgm:spPr/>
      <dgm:t>
        <a:bodyPr/>
        <a:lstStyle/>
        <a:p>
          <a:endParaRPr lang="en-US"/>
        </a:p>
      </dgm:t>
    </dgm:pt>
    <dgm:pt modelId="{F8F0F264-9143-4337-B488-D1B864E468FD}" type="sibTrans" cxnId="{5E88D83C-0DBA-4228-BF2C-65475FC853B1}">
      <dgm:prSet/>
      <dgm:spPr/>
      <dgm:t>
        <a:bodyPr/>
        <a:lstStyle/>
        <a:p>
          <a:endParaRPr lang="en-US"/>
        </a:p>
      </dgm:t>
    </dgm:pt>
    <dgm:pt modelId="{00D14FED-8044-4A0E-939B-692A6F891518}">
      <dgm:prSet phldrT="[Text]" phldr="0"/>
      <dgm:spPr/>
      <dgm:t>
        <a:bodyPr/>
        <a:lstStyle/>
        <a:p>
          <a:r>
            <a:rPr lang="en-US" dirty="0">
              <a:latin typeface="Calibri"/>
            </a:rPr>
            <a:t>Plan</a:t>
          </a:r>
          <a:endParaRPr lang="en-US" dirty="0"/>
        </a:p>
      </dgm:t>
    </dgm:pt>
    <dgm:pt modelId="{1A2CD3A3-CD81-44DE-A6EB-D80986402A57}" type="parTrans" cxnId="{2D63E327-178A-43B8-B6E0-9A91AB488ECF}">
      <dgm:prSet/>
      <dgm:spPr/>
      <dgm:t>
        <a:bodyPr/>
        <a:lstStyle/>
        <a:p>
          <a:endParaRPr lang="en-US"/>
        </a:p>
      </dgm:t>
    </dgm:pt>
    <dgm:pt modelId="{B802E16F-D18D-44CB-9FF4-380860062627}" type="sibTrans" cxnId="{2D63E327-178A-43B8-B6E0-9A91AB488ECF}">
      <dgm:prSet/>
      <dgm:spPr/>
      <dgm:t>
        <a:bodyPr/>
        <a:lstStyle/>
        <a:p>
          <a:endParaRPr lang="en-US"/>
        </a:p>
      </dgm:t>
    </dgm:pt>
    <dgm:pt modelId="{52779A79-ED47-40CE-B844-69F2DC98E5BA}">
      <dgm:prSet phldrT="[Text]" phldr="0"/>
      <dgm:spPr/>
      <dgm:t>
        <a:bodyPr/>
        <a:lstStyle/>
        <a:p>
          <a:r>
            <a:rPr lang="en-US" dirty="0">
              <a:latin typeface="Calibri"/>
            </a:rPr>
            <a:t>Apply</a:t>
          </a:r>
          <a:endParaRPr lang="en-US" dirty="0"/>
        </a:p>
      </dgm:t>
    </dgm:pt>
    <dgm:pt modelId="{75D46C82-F456-414D-996D-F6C78E443A6B}" type="parTrans" cxnId="{F3CAE54E-D3A6-4F62-B508-4CED18672615}">
      <dgm:prSet/>
      <dgm:spPr/>
      <dgm:t>
        <a:bodyPr/>
        <a:lstStyle/>
        <a:p>
          <a:endParaRPr lang="en-US"/>
        </a:p>
      </dgm:t>
    </dgm:pt>
    <dgm:pt modelId="{3659A2A9-11B2-4D71-8BAD-59D886E33EA6}" type="sibTrans" cxnId="{F3CAE54E-D3A6-4F62-B508-4CED18672615}">
      <dgm:prSet/>
      <dgm:spPr/>
      <dgm:t>
        <a:bodyPr/>
        <a:lstStyle/>
        <a:p>
          <a:endParaRPr lang="en-US"/>
        </a:p>
      </dgm:t>
    </dgm:pt>
    <dgm:pt modelId="{5564C34A-B331-469C-851A-DC93B31FCC80}" type="pres">
      <dgm:prSet presAssocID="{00FD8D28-4677-4DC2-A0D0-A86B91854FA4}" presName="Name0" presStyleCnt="0">
        <dgm:presLayoutVars>
          <dgm:dir/>
          <dgm:resizeHandles val="exact"/>
        </dgm:presLayoutVars>
      </dgm:prSet>
      <dgm:spPr/>
    </dgm:pt>
    <dgm:pt modelId="{A7FFBDFC-F82B-44AA-9B48-3A54DF830239}" type="pres">
      <dgm:prSet presAssocID="{00FD8D28-4677-4DC2-A0D0-A86B91854FA4}" presName="cycle" presStyleCnt="0"/>
      <dgm:spPr/>
    </dgm:pt>
    <dgm:pt modelId="{4D8EBB9D-21A1-48D9-B0B2-A9D670C74E86}" type="pres">
      <dgm:prSet presAssocID="{E4FA0AB7-CA92-40C1-9DA6-FCA5E797D6B6}" presName="nodeFirstNode" presStyleLbl="node1" presStyleIdx="0" presStyleCnt="4">
        <dgm:presLayoutVars>
          <dgm:bulletEnabled val="1"/>
        </dgm:presLayoutVars>
      </dgm:prSet>
      <dgm:spPr/>
    </dgm:pt>
    <dgm:pt modelId="{F7C4DABD-4729-42EF-86E4-2C616D1BACBB}" type="pres">
      <dgm:prSet presAssocID="{B75A2DE5-B441-4A32-BCE0-3AE5A164FE22}" presName="sibTransFirstNode" presStyleLbl="bgShp" presStyleIdx="0" presStyleCnt="1"/>
      <dgm:spPr/>
    </dgm:pt>
    <dgm:pt modelId="{AC5A8F34-93CC-4BD8-A639-7293945581E0}" type="pres">
      <dgm:prSet presAssocID="{6E90E33B-4A75-4867-BF84-AA94645B84CD}" presName="nodeFollowingNodes" presStyleLbl="node1" presStyleIdx="1" presStyleCnt="4">
        <dgm:presLayoutVars>
          <dgm:bulletEnabled val="1"/>
        </dgm:presLayoutVars>
      </dgm:prSet>
      <dgm:spPr/>
    </dgm:pt>
    <dgm:pt modelId="{8A5D5D34-7853-4434-BBEB-52BADF4FBFC3}" type="pres">
      <dgm:prSet presAssocID="{00D14FED-8044-4A0E-939B-692A6F891518}" presName="nodeFollowingNodes" presStyleLbl="node1" presStyleIdx="2" presStyleCnt="4">
        <dgm:presLayoutVars>
          <dgm:bulletEnabled val="1"/>
        </dgm:presLayoutVars>
      </dgm:prSet>
      <dgm:spPr/>
    </dgm:pt>
    <dgm:pt modelId="{8AED399D-6074-48DC-9B12-0AC402C5D7FF}" type="pres">
      <dgm:prSet presAssocID="{52779A79-ED47-40CE-B844-69F2DC98E5BA}" presName="nodeFollowingNodes" presStyleLbl="node1" presStyleIdx="3" presStyleCnt="4">
        <dgm:presLayoutVars>
          <dgm:bulletEnabled val="1"/>
        </dgm:presLayoutVars>
      </dgm:prSet>
      <dgm:spPr/>
    </dgm:pt>
  </dgm:ptLst>
  <dgm:cxnLst>
    <dgm:cxn modelId="{F39FA31A-D05C-4DD8-8BE4-79118849B80F}" type="presOf" srcId="{00D14FED-8044-4A0E-939B-692A6F891518}" destId="{8A5D5D34-7853-4434-BBEB-52BADF4FBFC3}" srcOrd="0" destOrd="0" presId="urn:microsoft.com/office/officeart/2005/8/layout/cycle3"/>
    <dgm:cxn modelId="{55438325-555F-4247-831D-667E611D5401}" type="presOf" srcId="{B75A2DE5-B441-4A32-BCE0-3AE5A164FE22}" destId="{F7C4DABD-4729-42EF-86E4-2C616D1BACBB}" srcOrd="0" destOrd="0" presId="urn:microsoft.com/office/officeart/2005/8/layout/cycle3"/>
    <dgm:cxn modelId="{2D63E327-178A-43B8-B6E0-9A91AB488ECF}" srcId="{00FD8D28-4677-4DC2-A0D0-A86B91854FA4}" destId="{00D14FED-8044-4A0E-939B-692A6F891518}" srcOrd="2" destOrd="0" parTransId="{1A2CD3A3-CD81-44DE-A6EB-D80986402A57}" sibTransId="{B802E16F-D18D-44CB-9FF4-380860062627}"/>
    <dgm:cxn modelId="{A9313F3A-9401-49D4-8285-219C089AA59E}" srcId="{00FD8D28-4677-4DC2-A0D0-A86B91854FA4}" destId="{E4FA0AB7-CA92-40C1-9DA6-FCA5E797D6B6}" srcOrd="0" destOrd="0" parTransId="{782FA5E9-B571-47D7-BB45-0EF1FD31D175}" sibTransId="{B75A2DE5-B441-4A32-BCE0-3AE5A164FE22}"/>
    <dgm:cxn modelId="{5E88D83C-0DBA-4228-BF2C-65475FC853B1}" srcId="{00FD8D28-4677-4DC2-A0D0-A86B91854FA4}" destId="{6E90E33B-4A75-4867-BF84-AA94645B84CD}" srcOrd="1" destOrd="0" parTransId="{BE90462B-F1C7-49A2-8B29-C75DFD30B813}" sibTransId="{F8F0F264-9143-4337-B488-D1B864E468FD}"/>
    <dgm:cxn modelId="{F353375B-07B4-4B72-99AE-216AC083BFFE}" type="presOf" srcId="{52779A79-ED47-40CE-B844-69F2DC98E5BA}" destId="{8AED399D-6074-48DC-9B12-0AC402C5D7FF}" srcOrd="0" destOrd="0" presId="urn:microsoft.com/office/officeart/2005/8/layout/cycle3"/>
    <dgm:cxn modelId="{4A863C49-420A-4FF2-BB51-10F4BAC36D3C}" type="presOf" srcId="{E4FA0AB7-CA92-40C1-9DA6-FCA5E797D6B6}" destId="{4D8EBB9D-21A1-48D9-B0B2-A9D670C74E86}" srcOrd="0" destOrd="0" presId="urn:microsoft.com/office/officeart/2005/8/layout/cycle3"/>
    <dgm:cxn modelId="{F3CAE54E-D3A6-4F62-B508-4CED18672615}" srcId="{00FD8D28-4677-4DC2-A0D0-A86B91854FA4}" destId="{52779A79-ED47-40CE-B844-69F2DC98E5BA}" srcOrd="3" destOrd="0" parTransId="{75D46C82-F456-414D-996D-F6C78E443A6B}" sibTransId="{3659A2A9-11B2-4D71-8BAD-59D886E33EA6}"/>
    <dgm:cxn modelId="{1B3B90B2-4933-4753-9EA7-6C2AFFD3A8FC}" type="presOf" srcId="{6E90E33B-4A75-4867-BF84-AA94645B84CD}" destId="{AC5A8F34-93CC-4BD8-A639-7293945581E0}" srcOrd="0" destOrd="0" presId="urn:microsoft.com/office/officeart/2005/8/layout/cycle3"/>
    <dgm:cxn modelId="{D7C6FAE5-8089-446E-AA25-CCA134A1158B}" type="presOf" srcId="{00FD8D28-4677-4DC2-A0D0-A86B91854FA4}" destId="{5564C34A-B331-469C-851A-DC93B31FCC80}" srcOrd="0" destOrd="0" presId="urn:microsoft.com/office/officeart/2005/8/layout/cycle3"/>
    <dgm:cxn modelId="{05289469-7A53-4DA9-AC75-93A275C6F7E9}" type="presParOf" srcId="{5564C34A-B331-469C-851A-DC93B31FCC80}" destId="{A7FFBDFC-F82B-44AA-9B48-3A54DF830239}" srcOrd="0" destOrd="0" presId="urn:microsoft.com/office/officeart/2005/8/layout/cycle3"/>
    <dgm:cxn modelId="{8D5FDC74-FE18-4707-9B4B-DC283B244BD6}" type="presParOf" srcId="{A7FFBDFC-F82B-44AA-9B48-3A54DF830239}" destId="{4D8EBB9D-21A1-48D9-B0B2-A9D670C74E86}" srcOrd="0" destOrd="0" presId="urn:microsoft.com/office/officeart/2005/8/layout/cycle3"/>
    <dgm:cxn modelId="{9D4948EB-E0D5-4150-81FA-D632B540A0F2}" type="presParOf" srcId="{A7FFBDFC-F82B-44AA-9B48-3A54DF830239}" destId="{F7C4DABD-4729-42EF-86E4-2C616D1BACBB}" srcOrd="1" destOrd="0" presId="urn:microsoft.com/office/officeart/2005/8/layout/cycle3"/>
    <dgm:cxn modelId="{9B0C3A5A-6E6E-41D1-B345-EDB01C72B735}" type="presParOf" srcId="{A7FFBDFC-F82B-44AA-9B48-3A54DF830239}" destId="{AC5A8F34-93CC-4BD8-A639-7293945581E0}" srcOrd="2" destOrd="0" presId="urn:microsoft.com/office/officeart/2005/8/layout/cycle3"/>
    <dgm:cxn modelId="{53AAF755-B0F9-44DA-AEB2-06A0FCACD7D0}" type="presParOf" srcId="{A7FFBDFC-F82B-44AA-9B48-3A54DF830239}" destId="{8A5D5D34-7853-4434-BBEB-52BADF4FBFC3}" srcOrd="3" destOrd="0" presId="urn:microsoft.com/office/officeart/2005/8/layout/cycle3"/>
    <dgm:cxn modelId="{65E1F43B-5537-42BE-B02C-AA314778C12F}" type="presParOf" srcId="{A7FFBDFC-F82B-44AA-9B48-3A54DF830239}" destId="{8AED399D-6074-48DC-9B12-0AC402C5D7FF}"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BB446-407F-46D7-B889-7E25AA0E9315}">
      <dsp:nvSpPr>
        <dsp:cNvPr id="0" name=""/>
        <dsp:cNvSpPr/>
      </dsp:nvSpPr>
      <dsp:spPr>
        <a:xfrm>
          <a:off x="2091111" y="-25253"/>
          <a:ext cx="4253436" cy="4253436"/>
        </a:xfrm>
        <a:prstGeom prst="circularArrow">
          <a:avLst>
            <a:gd name="adj1" fmla="val 5544"/>
            <a:gd name="adj2" fmla="val 330680"/>
            <a:gd name="adj3" fmla="val 14498189"/>
            <a:gd name="adj4" fmla="val 16960297"/>
            <a:gd name="adj5" fmla="val 575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809AAB-BE31-4EC2-82CC-B4795A103090}">
      <dsp:nvSpPr>
        <dsp:cNvPr id="0" name=""/>
        <dsp:cNvSpPr/>
      </dsp:nvSpPr>
      <dsp:spPr>
        <a:xfrm>
          <a:off x="3547466" y="3029"/>
          <a:ext cx="1340726" cy="67036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Calibri"/>
            </a:rPr>
            <a:t>Develop</a:t>
          </a:r>
          <a:endParaRPr lang="en-US" sz="1700" kern="1200" dirty="0"/>
        </a:p>
      </dsp:txBody>
      <dsp:txXfrm>
        <a:off x="3580190" y="35753"/>
        <a:ext cx="1275278" cy="604915"/>
      </dsp:txXfrm>
    </dsp:sp>
    <dsp:sp modelId="{43CE9BFA-A4CA-43EE-AC54-124BDBF8D1AB}">
      <dsp:nvSpPr>
        <dsp:cNvPr id="0" name=""/>
        <dsp:cNvSpPr/>
      </dsp:nvSpPr>
      <dsp:spPr>
        <a:xfrm>
          <a:off x="4965577" y="685955"/>
          <a:ext cx="1340726" cy="670363"/>
        </a:xfrm>
        <a:prstGeom prst="roundRect">
          <a:avLst/>
        </a:prstGeom>
        <a:solidFill>
          <a:schemeClr val="accent3">
            <a:hueOff val="1875044"/>
            <a:satOff val="-2813"/>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Integration</a:t>
          </a:r>
        </a:p>
      </dsp:txBody>
      <dsp:txXfrm>
        <a:off x="4998301" y="718679"/>
        <a:ext cx="1275278" cy="604915"/>
      </dsp:txXfrm>
    </dsp:sp>
    <dsp:sp modelId="{9158E2B7-A0C3-45EA-854D-91AF0629D075}">
      <dsp:nvSpPr>
        <dsp:cNvPr id="0" name=""/>
        <dsp:cNvSpPr/>
      </dsp:nvSpPr>
      <dsp:spPr>
        <a:xfrm>
          <a:off x="5315822" y="2220476"/>
          <a:ext cx="1340726" cy="670363"/>
        </a:xfrm>
        <a:prstGeom prst="round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Testing</a:t>
          </a:r>
        </a:p>
      </dsp:txBody>
      <dsp:txXfrm>
        <a:off x="5348546" y="2253200"/>
        <a:ext cx="1275278" cy="604915"/>
      </dsp:txXfrm>
    </dsp:sp>
    <dsp:sp modelId="{3C0EE2C4-0B29-4AF5-8709-78BDE60A113E}">
      <dsp:nvSpPr>
        <dsp:cNvPr id="0" name=""/>
        <dsp:cNvSpPr/>
      </dsp:nvSpPr>
      <dsp:spPr>
        <a:xfrm>
          <a:off x="4334459" y="3451067"/>
          <a:ext cx="1340726" cy="670363"/>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Deployment</a:t>
          </a:r>
        </a:p>
      </dsp:txBody>
      <dsp:txXfrm>
        <a:off x="4367183" y="3483791"/>
        <a:ext cx="1275278" cy="604915"/>
      </dsp:txXfrm>
    </dsp:sp>
    <dsp:sp modelId="{C8C37865-D424-4183-B07D-3E9B91CEC7F9}">
      <dsp:nvSpPr>
        <dsp:cNvPr id="0" name=""/>
        <dsp:cNvSpPr/>
      </dsp:nvSpPr>
      <dsp:spPr>
        <a:xfrm>
          <a:off x="2760474" y="3451067"/>
          <a:ext cx="1340726" cy="670363"/>
        </a:xfrm>
        <a:prstGeom prst="round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Monitoring</a:t>
          </a:r>
        </a:p>
      </dsp:txBody>
      <dsp:txXfrm>
        <a:off x="2793198" y="3483791"/>
        <a:ext cx="1275278" cy="604915"/>
      </dsp:txXfrm>
    </dsp:sp>
    <dsp:sp modelId="{6CC73D15-03AD-464D-A86D-0E0AD4C7ECD2}">
      <dsp:nvSpPr>
        <dsp:cNvPr id="0" name=""/>
        <dsp:cNvSpPr/>
      </dsp:nvSpPr>
      <dsp:spPr>
        <a:xfrm>
          <a:off x="1779111" y="2220476"/>
          <a:ext cx="1340726" cy="670363"/>
        </a:xfrm>
        <a:prstGeom prst="roundRect">
          <a:avLst/>
        </a:prstGeom>
        <a:solidFill>
          <a:schemeClr val="accent3">
            <a:hueOff val="9375220"/>
            <a:satOff val="-14067"/>
            <a:lumOff val="-22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Feedback</a:t>
          </a:r>
          <a:endParaRPr lang="en-US" sz="1700" kern="1200" dirty="0">
            <a:latin typeface="Calibri"/>
          </a:endParaRPr>
        </a:p>
      </dsp:txBody>
      <dsp:txXfrm>
        <a:off x="1811835" y="2253200"/>
        <a:ext cx="1275278" cy="604915"/>
      </dsp:txXfrm>
    </dsp:sp>
    <dsp:sp modelId="{572A9802-C7B6-4215-9021-DA171A83B280}">
      <dsp:nvSpPr>
        <dsp:cNvPr id="0" name=""/>
        <dsp:cNvSpPr/>
      </dsp:nvSpPr>
      <dsp:spPr>
        <a:xfrm>
          <a:off x="2129355" y="685955"/>
          <a:ext cx="1340726" cy="670363"/>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Calibri"/>
            </a:rPr>
            <a:t>Operations</a:t>
          </a:r>
        </a:p>
      </dsp:txBody>
      <dsp:txXfrm>
        <a:off x="2162079" y="718679"/>
        <a:ext cx="1275278" cy="604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4DABD-4729-42EF-86E4-2C616D1BACBB}">
      <dsp:nvSpPr>
        <dsp:cNvPr id="0" name=""/>
        <dsp:cNvSpPr/>
      </dsp:nvSpPr>
      <dsp:spPr>
        <a:xfrm>
          <a:off x="1481919" y="-79547"/>
          <a:ext cx="3783871" cy="3783871"/>
        </a:xfrm>
        <a:prstGeom prst="circularArrow">
          <a:avLst>
            <a:gd name="adj1" fmla="val 4668"/>
            <a:gd name="adj2" fmla="val 272909"/>
            <a:gd name="adj3" fmla="val 12957880"/>
            <a:gd name="adj4" fmla="val 17945186"/>
            <a:gd name="adj5" fmla="val 484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EBB9D-21A1-48D9-B0B2-A9D670C74E86}">
      <dsp:nvSpPr>
        <dsp:cNvPr id="0" name=""/>
        <dsp:cNvSpPr/>
      </dsp:nvSpPr>
      <dsp:spPr>
        <a:xfrm>
          <a:off x="2154786" y="972"/>
          <a:ext cx="2438137" cy="1219068"/>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latin typeface="Calibri"/>
            </a:rPr>
            <a:t>Code</a:t>
          </a:r>
          <a:endParaRPr lang="en-US" sz="4500" kern="1200" dirty="0"/>
        </a:p>
      </dsp:txBody>
      <dsp:txXfrm>
        <a:off x="2214296" y="60482"/>
        <a:ext cx="2319117" cy="1100048"/>
      </dsp:txXfrm>
    </dsp:sp>
    <dsp:sp modelId="{AC5A8F34-93CC-4BD8-A639-7293945581E0}">
      <dsp:nvSpPr>
        <dsp:cNvPr id="0" name=""/>
        <dsp:cNvSpPr/>
      </dsp:nvSpPr>
      <dsp:spPr>
        <a:xfrm>
          <a:off x="3513447" y="1359633"/>
          <a:ext cx="2438137" cy="1219068"/>
        </a:xfrm>
        <a:prstGeom prst="roundRect">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latin typeface="Calibri"/>
            </a:rPr>
            <a:t>Initialize</a:t>
          </a:r>
          <a:endParaRPr lang="en-US" sz="4500" kern="1200" dirty="0"/>
        </a:p>
      </dsp:txBody>
      <dsp:txXfrm>
        <a:off x="3572957" y="1419143"/>
        <a:ext cx="2319117" cy="1100048"/>
      </dsp:txXfrm>
    </dsp:sp>
    <dsp:sp modelId="{8A5D5D34-7853-4434-BBEB-52BADF4FBFC3}">
      <dsp:nvSpPr>
        <dsp:cNvPr id="0" name=""/>
        <dsp:cNvSpPr/>
      </dsp:nvSpPr>
      <dsp:spPr>
        <a:xfrm>
          <a:off x="2154786" y="2718294"/>
          <a:ext cx="2438137" cy="1219068"/>
        </a:xfrm>
        <a:prstGeom prst="roundRect">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latin typeface="Calibri"/>
            </a:rPr>
            <a:t>Plan</a:t>
          </a:r>
          <a:endParaRPr lang="en-US" sz="4500" kern="1200" dirty="0"/>
        </a:p>
      </dsp:txBody>
      <dsp:txXfrm>
        <a:off x="2214296" y="2777804"/>
        <a:ext cx="2319117" cy="1100048"/>
      </dsp:txXfrm>
    </dsp:sp>
    <dsp:sp modelId="{8AED399D-6074-48DC-9B12-0AC402C5D7FF}">
      <dsp:nvSpPr>
        <dsp:cNvPr id="0" name=""/>
        <dsp:cNvSpPr/>
      </dsp:nvSpPr>
      <dsp:spPr>
        <a:xfrm>
          <a:off x="796125" y="1359633"/>
          <a:ext cx="2438137" cy="1219068"/>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latin typeface="Calibri"/>
            </a:rPr>
            <a:t>Apply</a:t>
          </a:r>
          <a:endParaRPr lang="en-US" sz="4500" kern="1200" dirty="0"/>
        </a:p>
      </dsp:txBody>
      <dsp:txXfrm>
        <a:off x="855635" y="1419143"/>
        <a:ext cx="2319117" cy="110004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4D36D-3512-6D44-83C8-1A4DB417EA2C}" type="datetimeFigureOut">
              <a:rPr lang="en-US" smtClean="0"/>
              <a:t>9/11/2024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3C8BCB-A8D7-074E-AD53-2B9312150B6F}" type="slidenum">
              <a:rPr lang="en-US" smtClean="0"/>
              <a:t>‹#›</a:t>
            </a:fld>
            <a:endParaRPr lang="en-US"/>
          </a:p>
        </p:txBody>
      </p:sp>
    </p:spTree>
    <p:extLst>
      <p:ext uri="{BB962C8B-B14F-4D97-AF65-F5344CB8AC3E}">
        <p14:creationId xmlns:p14="http://schemas.microsoft.com/office/powerpoint/2010/main" val="4018348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a:t>
            </a:fld>
            <a:endParaRPr lang="en-US"/>
          </a:p>
        </p:txBody>
      </p:sp>
    </p:spTree>
    <p:extLst>
      <p:ext uri="{BB962C8B-B14F-4D97-AF65-F5344CB8AC3E}">
        <p14:creationId xmlns:p14="http://schemas.microsoft.com/office/powerpoint/2010/main" val="2731224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t>
            </a:r>
            <a:r>
              <a:rPr lang="en-US" b="1"/>
              <a:t>Consistency and Standardization</a:t>
            </a:r>
            <a:endParaRPr lang="en-US"/>
          </a:p>
          <a:p>
            <a:pPr marL="285750" indent="-285750">
              <a:buFont typeface="Arial"/>
              <a:buChar char="•"/>
            </a:pPr>
            <a:r>
              <a:rPr lang="en-US" b="1"/>
              <a:t>Elimination of Configuration Drift</a:t>
            </a:r>
            <a:r>
              <a:rPr lang="en-US"/>
              <a:t>: </a:t>
            </a:r>
            <a:r>
              <a:rPr lang="en-US" err="1"/>
              <a:t>IaC</a:t>
            </a:r>
            <a:r>
              <a:rPr lang="en-US"/>
              <a:t> ensures that environments are consistent across development, testing, and production by applying the same configurations through code.</a:t>
            </a:r>
          </a:p>
          <a:p>
            <a:pPr marL="285750" indent="-285750">
              <a:buFont typeface="Arial"/>
              <a:buChar char="•"/>
            </a:pPr>
            <a:r>
              <a:rPr lang="en-US" b="1" dirty="0"/>
              <a:t>Standardization</a:t>
            </a:r>
            <a:r>
              <a:rPr lang="en-US" dirty="0"/>
              <a:t>: Infrastructure configurations are standardized, reducing the chances of errors or deviations between environments.</a:t>
            </a:r>
            <a:endParaRPr lang="en-US" dirty="0">
              <a:ea typeface="Calibri"/>
              <a:cs typeface="Calibri"/>
            </a:endParaRPr>
          </a:p>
          <a:p>
            <a:r>
              <a:rPr lang="en-US" dirty="0"/>
              <a:t>2. </a:t>
            </a:r>
            <a:r>
              <a:rPr lang="en-US" b="1" dirty="0"/>
              <a:t>Automation and Speed</a:t>
            </a:r>
            <a:endParaRPr lang="en-US" dirty="0"/>
          </a:p>
          <a:p>
            <a:pPr marL="285750" indent="-285750">
              <a:buFont typeface="Arial"/>
              <a:buChar char="•"/>
            </a:pPr>
            <a:r>
              <a:rPr lang="en-US" b="1" dirty="0"/>
              <a:t>Automated Provisioning</a:t>
            </a:r>
            <a:r>
              <a:rPr lang="en-US" dirty="0"/>
              <a:t>: </a:t>
            </a:r>
            <a:r>
              <a:rPr lang="en-US" dirty="0" err="1"/>
              <a:t>IaC</a:t>
            </a:r>
            <a:r>
              <a:rPr lang="en-US" dirty="0"/>
              <a:t> automates the provisioning of infrastructure, reducing the time and effort required to set up and manage resources.</a:t>
            </a:r>
            <a:endParaRPr lang="en-US" dirty="0">
              <a:ea typeface="Calibri"/>
              <a:cs typeface="Calibri"/>
            </a:endParaRPr>
          </a:p>
          <a:p>
            <a:pPr marL="285750" indent="-285750">
              <a:buFont typeface="Arial"/>
              <a:buChar char="•"/>
            </a:pPr>
            <a:r>
              <a:rPr lang="en-US" b="1" dirty="0"/>
              <a:t>Rapid Deployment</a:t>
            </a:r>
            <a:r>
              <a:rPr lang="en-US" dirty="0"/>
              <a:t>: Changes can be applied quickly and consistently across environments, leading to faster development cycles and quicker time-to-market.</a:t>
            </a:r>
            <a:endParaRPr lang="en-US" dirty="0">
              <a:ea typeface="Calibri"/>
              <a:cs typeface="Calibri"/>
            </a:endParaRPr>
          </a:p>
          <a:p>
            <a:r>
              <a:rPr lang="en-US" dirty="0"/>
              <a:t>3. </a:t>
            </a:r>
            <a:r>
              <a:rPr lang="en-US" b="1" dirty="0"/>
              <a:t>Version Control and Collaboration</a:t>
            </a:r>
            <a:endParaRPr lang="en-US" dirty="0"/>
          </a:p>
          <a:p>
            <a:pPr marL="285750" indent="-285750">
              <a:buFont typeface="Arial"/>
              <a:buChar char="•"/>
            </a:pPr>
            <a:r>
              <a:rPr lang="en-US" b="1" dirty="0"/>
              <a:t>Track Changes</a:t>
            </a:r>
            <a:r>
              <a:rPr lang="en-US" dirty="0"/>
              <a:t>: Infrastructure configurations can be stored in version control systems (e.g., Git), enabling tracking of changes, rollback to previous versions, and better collaboration among teams.</a:t>
            </a:r>
            <a:endParaRPr lang="en-US" dirty="0">
              <a:ea typeface="Calibri"/>
              <a:cs typeface="Calibri"/>
            </a:endParaRPr>
          </a:p>
          <a:p>
            <a:pPr marL="285750" indent="-285750">
              <a:buFont typeface="Arial"/>
              <a:buChar char="•"/>
            </a:pPr>
            <a:r>
              <a:rPr lang="en-US" b="1" dirty="0"/>
              <a:t>Collaboration</a:t>
            </a:r>
            <a:r>
              <a:rPr lang="en-US" dirty="0"/>
              <a:t>: Teams can work together on infrastructure code, review changes, and ensure best practices are followed.</a:t>
            </a:r>
            <a:endParaRPr lang="en-US" dirty="0">
              <a:ea typeface="Calibri"/>
              <a:cs typeface="Calibri"/>
            </a:endParaRPr>
          </a:p>
          <a:p>
            <a:r>
              <a:rPr lang="en-US" dirty="0"/>
              <a:t>4. </a:t>
            </a:r>
            <a:r>
              <a:rPr lang="en-US" b="1" dirty="0"/>
              <a:t>Scalability and Flexibility</a:t>
            </a:r>
            <a:endParaRPr lang="en-US" dirty="0"/>
          </a:p>
          <a:p>
            <a:pPr marL="285750" indent="-285750">
              <a:buFont typeface="Arial"/>
              <a:buChar char="•"/>
            </a:pPr>
            <a:r>
              <a:rPr lang="en-US" b="1" dirty="0"/>
              <a:t>Scalability</a:t>
            </a:r>
            <a:r>
              <a:rPr lang="en-US" dirty="0"/>
              <a:t>: </a:t>
            </a:r>
            <a:r>
              <a:rPr lang="en-US" dirty="0" err="1"/>
              <a:t>IaC</a:t>
            </a:r>
            <a:r>
              <a:rPr lang="en-US" dirty="0"/>
              <a:t> makes it easier to scale infrastructure up or down based on demand by simply modifying the code and redeploying.</a:t>
            </a:r>
            <a:endParaRPr lang="en-US" dirty="0">
              <a:ea typeface="Calibri"/>
              <a:cs typeface="Calibri"/>
            </a:endParaRPr>
          </a:p>
          <a:p>
            <a:pPr marL="285750" indent="-285750">
              <a:buFont typeface="Arial"/>
              <a:buChar char="•"/>
            </a:pPr>
            <a:r>
              <a:rPr lang="en-US" b="1" dirty="0"/>
              <a:t>Reusable Modules</a:t>
            </a:r>
            <a:r>
              <a:rPr lang="en-US" dirty="0"/>
              <a:t>: Infrastructure code can be modularized and reused, making it easier to manage complex environments.</a:t>
            </a:r>
            <a:endParaRPr lang="en-US" dirty="0">
              <a:ea typeface="Calibri"/>
              <a:cs typeface="Calibri"/>
            </a:endParaRPr>
          </a:p>
          <a:p>
            <a:r>
              <a:rPr lang="en-US" dirty="0"/>
              <a:t>5. </a:t>
            </a:r>
            <a:r>
              <a:rPr lang="en-US" b="1" dirty="0"/>
              <a:t>Cost Efficiency</a:t>
            </a:r>
            <a:endParaRPr lang="en-US" dirty="0"/>
          </a:p>
          <a:p>
            <a:pPr marL="285750" indent="-285750">
              <a:buFont typeface="Arial"/>
              <a:buChar char="•"/>
            </a:pPr>
            <a:r>
              <a:rPr lang="en-US" b="1" dirty="0"/>
              <a:t>Optimized Resource Allocation</a:t>
            </a:r>
            <a:r>
              <a:rPr lang="en-US" dirty="0"/>
              <a:t>: </a:t>
            </a:r>
            <a:r>
              <a:rPr lang="en-US" dirty="0" err="1"/>
              <a:t>IaC</a:t>
            </a:r>
            <a:r>
              <a:rPr lang="en-US" dirty="0"/>
              <a:t> helps in better resource management by enabling automated scaling and de-scaling, which can lead to cost savings.</a:t>
            </a:r>
            <a:endParaRPr lang="en-US" dirty="0">
              <a:ea typeface="Calibri"/>
              <a:cs typeface="Calibri"/>
            </a:endParaRPr>
          </a:p>
          <a:p>
            <a:pPr marL="285750" indent="-285750">
              <a:buFont typeface="Arial"/>
              <a:buChar char="•"/>
            </a:pPr>
            <a:r>
              <a:rPr lang="en-US" b="1" dirty="0"/>
              <a:t>Reduced Human Error</a:t>
            </a:r>
            <a:r>
              <a:rPr lang="en-US" dirty="0"/>
              <a:t>: Automation reduces the likelihood of manual errors, which can be costly to rectify.</a:t>
            </a:r>
            <a:endParaRPr lang="en-US" dirty="0">
              <a:ea typeface="Calibri"/>
              <a:cs typeface="Calibri"/>
            </a:endParaRPr>
          </a:p>
          <a:p>
            <a:r>
              <a:rPr lang="en-US" dirty="0"/>
              <a:t>6. </a:t>
            </a:r>
            <a:r>
              <a:rPr lang="en-US" b="1" dirty="0"/>
              <a:t>Improved Security and Compliance</a:t>
            </a:r>
            <a:endParaRPr lang="en-US" dirty="0"/>
          </a:p>
          <a:p>
            <a:pPr marL="285750" indent="-285750">
              <a:buFont typeface="Arial"/>
              <a:buChar char="•"/>
            </a:pPr>
            <a:r>
              <a:rPr lang="en-US" b="1" dirty="0"/>
              <a:t>Security as Code</a:t>
            </a:r>
            <a:r>
              <a:rPr lang="en-US" dirty="0"/>
              <a:t>: Security practices can be integrated into </a:t>
            </a:r>
            <a:r>
              <a:rPr lang="en-US" dirty="0" err="1"/>
              <a:t>IaC</a:t>
            </a:r>
            <a:r>
              <a:rPr lang="en-US" dirty="0"/>
              <a:t>, ensuring that security configurations are consistent and up-to-date across all environments.</a:t>
            </a:r>
            <a:endParaRPr lang="en-US" dirty="0">
              <a:ea typeface="Calibri"/>
              <a:cs typeface="Calibri"/>
            </a:endParaRPr>
          </a:p>
          <a:p>
            <a:pPr marL="285750" indent="-285750">
              <a:buFont typeface="Arial"/>
              <a:buChar char="•"/>
            </a:pPr>
            <a:r>
              <a:rPr lang="en-US" b="1" dirty="0"/>
              <a:t>Compliance</a:t>
            </a:r>
            <a:r>
              <a:rPr lang="en-US" dirty="0"/>
              <a:t>: </a:t>
            </a:r>
            <a:r>
              <a:rPr lang="en-US" dirty="0" err="1"/>
              <a:t>IaC</a:t>
            </a:r>
            <a:r>
              <a:rPr lang="en-US" dirty="0"/>
              <a:t> makes it easier to audit and ensure compliance with industry standards by maintaining a record of infrastructure configurations.</a:t>
            </a:r>
            <a:endParaRPr lang="en-US" dirty="0">
              <a:ea typeface="Calibri"/>
              <a:cs typeface="Calibri"/>
            </a:endParaRPr>
          </a:p>
          <a:p>
            <a:r>
              <a:rPr lang="en-US" dirty="0"/>
              <a:t>7. </a:t>
            </a:r>
            <a:r>
              <a:rPr lang="en-US" b="1" dirty="0"/>
              <a:t>Disaster Recovery</a:t>
            </a:r>
            <a:endParaRPr lang="en-US" dirty="0"/>
          </a:p>
          <a:p>
            <a:pPr marL="285750" indent="-285750">
              <a:buFont typeface="Arial"/>
              <a:buChar char="•"/>
            </a:pPr>
            <a:r>
              <a:rPr lang="en-US" b="1" dirty="0"/>
              <a:t>Automated Recovery</a:t>
            </a:r>
            <a:r>
              <a:rPr lang="en-US" dirty="0"/>
              <a:t>: In case of a failure, </a:t>
            </a:r>
            <a:r>
              <a:rPr lang="en-US" dirty="0" err="1"/>
              <a:t>IaC</a:t>
            </a:r>
            <a:r>
              <a:rPr lang="en-US" dirty="0"/>
              <a:t> allows for the quick rebuilding of infrastructure by applying the code, minimizing downtime and improving reliability.</a:t>
            </a:r>
            <a:endParaRPr lang="en-US" dirty="0">
              <a:ea typeface="Calibri"/>
              <a:cs typeface="Calibri"/>
            </a:endParaRPr>
          </a:p>
          <a:p>
            <a:r>
              <a:rPr lang="en-US" dirty="0"/>
              <a:t>8. </a:t>
            </a:r>
            <a:r>
              <a:rPr lang="en-US" b="1" dirty="0"/>
              <a:t>Testing and Validation</a:t>
            </a:r>
            <a:endParaRPr lang="en-US" dirty="0"/>
          </a:p>
          <a:p>
            <a:pPr marL="285750" indent="-285750">
              <a:buFont typeface="Arial"/>
              <a:buChar char="•"/>
            </a:pPr>
            <a:r>
              <a:rPr lang="en-US" b="1" dirty="0"/>
              <a:t>Pre-deployment Testing</a:t>
            </a:r>
            <a:r>
              <a:rPr lang="en-US" dirty="0"/>
              <a:t>: Infrastructure configurations can be tested in staging environments before deployment, reducing the risk of issues in production.</a:t>
            </a:r>
            <a:endParaRPr lang="en-US" dirty="0">
              <a:ea typeface="Calibri"/>
              <a:cs typeface="Calibri"/>
            </a:endParaRPr>
          </a:p>
          <a:p>
            <a:pPr marL="285750" indent="-285750">
              <a:buFont typeface="Arial"/>
              <a:buChar char="•"/>
            </a:pPr>
            <a:r>
              <a:rPr lang="en-US" b="1" dirty="0"/>
              <a:t>Validation Tools</a:t>
            </a:r>
            <a:r>
              <a:rPr lang="en-US" dirty="0"/>
              <a:t>: Tools like Terraform, Ansible, and CloudFormation offer built-in validation, ensuring that configurations are syntactically correct and functional.</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163C8BCB-A8D7-074E-AD53-2B9312150B6F}" type="slidenum">
              <a:rPr lang="en-US" smtClean="0"/>
              <a:t>19</a:t>
            </a:fld>
            <a:endParaRPr lang="en-US"/>
          </a:p>
        </p:txBody>
      </p:sp>
    </p:spTree>
    <p:extLst>
      <p:ext uri="{BB962C8B-B14F-4D97-AF65-F5344CB8AC3E}">
        <p14:creationId xmlns:p14="http://schemas.microsoft.com/office/powerpoint/2010/main" val="3556390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20</a:t>
            </a:fld>
            <a:endParaRPr lang="en-US"/>
          </a:p>
        </p:txBody>
      </p:sp>
    </p:spTree>
    <p:extLst>
      <p:ext uri="{BB962C8B-B14F-4D97-AF65-F5344CB8AC3E}">
        <p14:creationId xmlns:p14="http://schemas.microsoft.com/office/powerpoint/2010/main" val="3204221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30</a:t>
            </a:fld>
            <a:endParaRPr lang="en-US"/>
          </a:p>
        </p:txBody>
      </p:sp>
    </p:spTree>
    <p:extLst>
      <p:ext uri="{BB962C8B-B14F-4D97-AF65-F5344CB8AC3E}">
        <p14:creationId xmlns:p14="http://schemas.microsoft.com/office/powerpoint/2010/main" val="4098198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35</a:t>
            </a:fld>
            <a:endParaRPr lang="en-US"/>
          </a:p>
        </p:txBody>
      </p:sp>
    </p:spTree>
    <p:extLst>
      <p:ext uri="{BB962C8B-B14F-4D97-AF65-F5344CB8AC3E}">
        <p14:creationId xmlns:p14="http://schemas.microsoft.com/office/powerpoint/2010/main" val="1905703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37</a:t>
            </a:fld>
            <a:endParaRPr lang="en-US"/>
          </a:p>
        </p:txBody>
      </p:sp>
    </p:spTree>
    <p:extLst>
      <p:ext uri="{BB962C8B-B14F-4D97-AF65-F5344CB8AC3E}">
        <p14:creationId xmlns:p14="http://schemas.microsoft.com/office/powerpoint/2010/main" val="2669648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38</a:t>
            </a:fld>
            <a:endParaRPr lang="en-US"/>
          </a:p>
        </p:txBody>
      </p:sp>
    </p:spTree>
    <p:extLst>
      <p:ext uri="{BB962C8B-B14F-4D97-AF65-F5344CB8AC3E}">
        <p14:creationId xmlns:p14="http://schemas.microsoft.com/office/powerpoint/2010/main" val="2142166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44</a:t>
            </a:fld>
            <a:endParaRPr lang="en-US"/>
          </a:p>
        </p:txBody>
      </p:sp>
    </p:spTree>
    <p:extLst>
      <p:ext uri="{BB962C8B-B14F-4D97-AF65-F5344CB8AC3E}">
        <p14:creationId xmlns:p14="http://schemas.microsoft.com/office/powerpoint/2010/main" val="308238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47</a:t>
            </a:fld>
            <a:endParaRPr lang="en-US"/>
          </a:p>
        </p:txBody>
      </p:sp>
    </p:spTree>
    <p:extLst>
      <p:ext uri="{BB962C8B-B14F-4D97-AF65-F5344CB8AC3E}">
        <p14:creationId xmlns:p14="http://schemas.microsoft.com/office/powerpoint/2010/main" val="2807094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52</a:t>
            </a:fld>
            <a:endParaRPr lang="en-US"/>
          </a:p>
        </p:txBody>
      </p:sp>
    </p:spTree>
    <p:extLst>
      <p:ext uri="{BB962C8B-B14F-4D97-AF65-F5344CB8AC3E}">
        <p14:creationId xmlns:p14="http://schemas.microsoft.com/office/powerpoint/2010/main" val="4238021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54</a:t>
            </a:fld>
            <a:endParaRPr lang="en-US"/>
          </a:p>
        </p:txBody>
      </p:sp>
    </p:spTree>
    <p:extLst>
      <p:ext uri="{BB962C8B-B14F-4D97-AF65-F5344CB8AC3E}">
        <p14:creationId xmlns:p14="http://schemas.microsoft.com/office/powerpoint/2010/main" val="2688041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2</a:t>
            </a:fld>
            <a:endParaRPr lang="en-US"/>
          </a:p>
        </p:txBody>
      </p:sp>
    </p:spTree>
    <p:extLst>
      <p:ext uri="{BB962C8B-B14F-4D97-AF65-F5344CB8AC3E}">
        <p14:creationId xmlns:p14="http://schemas.microsoft.com/office/powerpoint/2010/main" val="4063887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59</a:t>
            </a:fld>
            <a:endParaRPr lang="en-US"/>
          </a:p>
        </p:txBody>
      </p:sp>
    </p:spTree>
    <p:extLst>
      <p:ext uri="{BB962C8B-B14F-4D97-AF65-F5344CB8AC3E}">
        <p14:creationId xmlns:p14="http://schemas.microsoft.com/office/powerpoint/2010/main" val="3255314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61</a:t>
            </a:fld>
            <a:endParaRPr lang="en-US"/>
          </a:p>
        </p:txBody>
      </p:sp>
    </p:spTree>
    <p:extLst>
      <p:ext uri="{BB962C8B-B14F-4D97-AF65-F5344CB8AC3E}">
        <p14:creationId xmlns:p14="http://schemas.microsoft.com/office/powerpoint/2010/main" val="2720117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62</a:t>
            </a:fld>
            <a:endParaRPr lang="en-US"/>
          </a:p>
        </p:txBody>
      </p:sp>
    </p:spTree>
    <p:extLst>
      <p:ext uri="{BB962C8B-B14F-4D97-AF65-F5344CB8AC3E}">
        <p14:creationId xmlns:p14="http://schemas.microsoft.com/office/powerpoint/2010/main" val="1980543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68</a:t>
            </a:fld>
            <a:endParaRPr lang="en-US"/>
          </a:p>
        </p:txBody>
      </p:sp>
    </p:spTree>
    <p:extLst>
      <p:ext uri="{BB962C8B-B14F-4D97-AF65-F5344CB8AC3E}">
        <p14:creationId xmlns:p14="http://schemas.microsoft.com/office/powerpoint/2010/main" val="3353814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76</a:t>
            </a:fld>
            <a:endParaRPr lang="en-US"/>
          </a:p>
        </p:txBody>
      </p:sp>
    </p:spTree>
    <p:extLst>
      <p:ext uri="{BB962C8B-B14F-4D97-AF65-F5344CB8AC3E}">
        <p14:creationId xmlns:p14="http://schemas.microsoft.com/office/powerpoint/2010/main" val="2867462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78</a:t>
            </a:fld>
            <a:endParaRPr lang="en-US"/>
          </a:p>
        </p:txBody>
      </p:sp>
    </p:spTree>
    <p:extLst>
      <p:ext uri="{BB962C8B-B14F-4D97-AF65-F5344CB8AC3E}">
        <p14:creationId xmlns:p14="http://schemas.microsoft.com/office/powerpoint/2010/main" val="3670044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82</a:t>
            </a:fld>
            <a:endParaRPr lang="en-US"/>
          </a:p>
        </p:txBody>
      </p:sp>
    </p:spTree>
    <p:extLst>
      <p:ext uri="{BB962C8B-B14F-4D97-AF65-F5344CB8AC3E}">
        <p14:creationId xmlns:p14="http://schemas.microsoft.com/office/powerpoint/2010/main" val="882703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83</a:t>
            </a:fld>
            <a:endParaRPr lang="en-US"/>
          </a:p>
        </p:txBody>
      </p:sp>
    </p:spTree>
    <p:extLst>
      <p:ext uri="{BB962C8B-B14F-4D97-AF65-F5344CB8AC3E}">
        <p14:creationId xmlns:p14="http://schemas.microsoft.com/office/powerpoint/2010/main" val="2010072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84</a:t>
            </a:fld>
            <a:endParaRPr lang="en-US"/>
          </a:p>
        </p:txBody>
      </p:sp>
    </p:spTree>
    <p:extLst>
      <p:ext uri="{BB962C8B-B14F-4D97-AF65-F5344CB8AC3E}">
        <p14:creationId xmlns:p14="http://schemas.microsoft.com/office/powerpoint/2010/main" val="4093246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86</a:t>
            </a:fld>
            <a:endParaRPr lang="en-US"/>
          </a:p>
        </p:txBody>
      </p:sp>
    </p:spTree>
    <p:extLst>
      <p:ext uri="{BB962C8B-B14F-4D97-AF65-F5344CB8AC3E}">
        <p14:creationId xmlns:p14="http://schemas.microsoft.com/office/powerpoint/2010/main" val="1695987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3</a:t>
            </a:fld>
            <a:endParaRPr lang="en-US"/>
          </a:p>
        </p:txBody>
      </p:sp>
    </p:spTree>
    <p:extLst>
      <p:ext uri="{BB962C8B-B14F-4D97-AF65-F5344CB8AC3E}">
        <p14:creationId xmlns:p14="http://schemas.microsoft.com/office/powerpoint/2010/main" val="1741354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88</a:t>
            </a:fld>
            <a:endParaRPr lang="en-US"/>
          </a:p>
        </p:txBody>
      </p:sp>
    </p:spTree>
    <p:extLst>
      <p:ext uri="{BB962C8B-B14F-4D97-AF65-F5344CB8AC3E}">
        <p14:creationId xmlns:p14="http://schemas.microsoft.com/office/powerpoint/2010/main" val="384951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90</a:t>
            </a:fld>
            <a:endParaRPr lang="en-US"/>
          </a:p>
        </p:txBody>
      </p:sp>
    </p:spTree>
    <p:extLst>
      <p:ext uri="{BB962C8B-B14F-4D97-AF65-F5344CB8AC3E}">
        <p14:creationId xmlns:p14="http://schemas.microsoft.com/office/powerpoint/2010/main" val="2834969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92</a:t>
            </a:fld>
            <a:endParaRPr lang="en-US"/>
          </a:p>
        </p:txBody>
      </p:sp>
    </p:spTree>
    <p:extLst>
      <p:ext uri="{BB962C8B-B14F-4D97-AF65-F5344CB8AC3E}">
        <p14:creationId xmlns:p14="http://schemas.microsoft.com/office/powerpoint/2010/main" val="877892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93</a:t>
            </a:fld>
            <a:endParaRPr lang="en-US"/>
          </a:p>
        </p:txBody>
      </p:sp>
    </p:spTree>
    <p:extLst>
      <p:ext uri="{BB962C8B-B14F-4D97-AF65-F5344CB8AC3E}">
        <p14:creationId xmlns:p14="http://schemas.microsoft.com/office/powerpoint/2010/main" val="2111609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94</a:t>
            </a:fld>
            <a:endParaRPr lang="en-US"/>
          </a:p>
        </p:txBody>
      </p:sp>
    </p:spTree>
    <p:extLst>
      <p:ext uri="{BB962C8B-B14F-4D97-AF65-F5344CB8AC3E}">
        <p14:creationId xmlns:p14="http://schemas.microsoft.com/office/powerpoint/2010/main" val="1557289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98</a:t>
            </a:fld>
            <a:endParaRPr lang="en-US"/>
          </a:p>
        </p:txBody>
      </p:sp>
    </p:spTree>
    <p:extLst>
      <p:ext uri="{BB962C8B-B14F-4D97-AF65-F5344CB8AC3E}">
        <p14:creationId xmlns:p14="http://schemas.microsoft.com/office/powerpoint/2010/main" val="2635989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99</a:t>
            </a:fld>
            <a:endParaRPr lang="en-US"/>
          </a:p>
        </p:txBody>
      </p:sp>
    </p:spTree>
    <p:extLst>
      <p:ext uri="{BB962C8B-B14F-4D97-AF65-F5344CB8AC3E}">
        <p14:creationId xmlns:p14="http://schemas.microsoft.com/office/powerpoint/2010/main" val="916334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102</a:t>
            </a:fld>
            <a:endParaRPr lang="en-US"/>
          </a:p>
        </p:txBody>
      </p:sp>
    </p:spTree>
    <p:extLst>
      <p:ext uri="{BB962C8B-B14F-4D97-AF65-F5344CB8AC3E}">
        <p14:creationId xmlns:p14="http://schemas.microsoft.com/office/powerpoint/2010/main" val="3507354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104</a:t>
            </a:fld>
            <a:endParaRPr lang="en-US"/>
          </a:p>
        </p:txBody>
      </p:sp>
    </p:spTree>
    <p:extLst>
      <p:ext uri="{BB962C8B-B14F-4D97-AF65-F5344CB8AC3E}">
        <p14:creationId xmlns:p14="http://schemas.microsoft.com/office/powerpoint/2010/main" val="2565088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112</a:t>
            </a:fld>
            <a:endParaRPr lang="en-US"/>
          </a:p>
        </p:txBody>
      </p:sp>
    </p:spTree>
    <p:extLst>
      <p:ext uri="{BB962C8B-B14F-4D97-AF65-F5344CB8AC3E}">
        <p14:creationId xmlns:p14="http://schemas.microsoft.com/office/powerpoint/2010/main" val="279484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4</a:t>
            </a:fld>
            <a:endParaRPr lang="en-US"/>
          </a:p>
        </p:txBody>
      </p:sp>
    </p:spTree>
    <p:extLst>
      <p:ext uri="{BB962C8B-B14F-4D97-AF65-F5344CB8AC3E}">
        <p14:creationId xmlns:p14="http://schemas.microsoft.com/office/powerpoint/2010/main" val="23645709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113</a:t>
            </a:fld>
            <a:endParaRPr lang="en-US"/>
          </a:p>
        </p:txBody>
      </p:sp>
    </p:spTree>
    <p:extLst>
      <p:ext uri="{BB962C8B-B14F-4D97-AF65-F5344CB8AC3E}">
        <p14:creationId xmlns:p14="http://schemas.microsoft.com/office/powerpoint/2010/main" val="3519893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117</a:t>
            </a:fld>
            <a:endParaRPr lang="en-US"/>
          </a:p>
        </p:txBody>
      </p:sp>
    </p:spTree>
    <p:extLst>
      <p:ext uri="{BB962C8B-B14F-4D97-AF65-F5344CB8AC3E}">
        <p14:creationId xmlns:p14="http://schemas.microsoft.com/office/powerpoint/2010/main" val="553991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119</a:t>
            </a:fld>
            <a:endParaRPr lang="en-US"/>
          </a:p>
        </p:txBody>
      </p:sp>
    </p:spTree>
    <p:extLst>
      <p:ext uri="{BB962C8B-B14F-4D97-AF65-F5344CB8AC3E}">
        <p14:creationId xmlns:p14="http://schemas.microsoft.com/office/powerpoint/2010/main" val="5693119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121</a:t>
            </a:fld>
            <a:endParaRPr lang="en-US"/>
          </a:p>
        </p:txBody>
      </p:sp>
    </p:spTree>
    <p:extLst>
      <p:ext uri="{BB962C8B-B14F-4D97-AF65-F5344CB8AC3E}">
        <p14:creationId xmlns:p14="http://schemas.microsoft.com/office/powerpoint/2010/main" val="2031095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122</a:t>
            </a:fld>
            <a:endParaRPr lang="en-US"/>
          </a:p>
        </p:txBody>
      </p:sp>
    </p:spTree>
    <p:extLst>
      <p:ext uri="{BB962C8B-B14F-4D97-AF65-F5344CB8AC3E}">
        <p14:creationId xmlns:p14="http://schemas.microsoft.com/office/powerpoint/2010/main" val="3932410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125</a:t>
            </a:fld>
            <a:endParaRPr lang="en-US"/>
          </a:p>
        </p:txBody>
      </p:sp>
    </p:spTree>
    <p:extLst>
      <p:ext uri="{BB962C8B-B14F-4D97-AF65-F5344CB8AC3E}">
        <p14:creationId xmlns:p14="http://schemas.microsoft.com/office/powerpoint/2010/main" val="1112533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130</a:t>
            </a:fld>
            <a:endParaRPr lang="en-US"/>
          </a:p>
        </p:txBody>
      </p:sp>
    </p:spTree>
    <p:extLst>
      <p:ext uri="{BB962C8B-B14F-4D97-AF65-F5344CB8AC3E}">
        <p14:creationId xmlns:p14="http://schemas.microsoft.com/office/powerpoint/2010/main" val="3909766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132</a:t>
            </a:fld>
            <a:endParaRPr lang="en-US"/>
          </a:p>
        </p:txBody>
      </p:sp>
    </p:spTree>
    <p:extLst>
      <p:ext uri="{BB962C8B-B14F-4D97-AF65-F5344CB8AC3E}">
        <p14:creationId xmlns:p14="http://schemas.microsoft.com/office/powerpoint/2010/main" val="17129802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134</a:t>
            </a:fld>
            <a:endParaRPr lang="en-US"/>
          </a:p>
        </p:txBody>
      </p:sp>
    </p:spTree>
    <p:extLst>
      <p:ext uri="{BB962C8B-B14F-4D97-AF65-F5344CB8AC3E}">
        <p14:creationId xmlns:p14="http://schemas.microsoft.com/office/powerpoint/2010/main" val="251519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136</a:t>
            </a:fld>
            <a:endParaRPr lang="en-US"/>
          </a:p>
        </p:txBody>
      </p:sp>
    </p:spTree>
    <p:extLst>
      <p:ext uri="{BB962C8B-B14F-4D97-AF65-F5344CB8AC3E}">
        <p14:creationId xmlns:p14="http://schemas.microsoft.com/office/powerpoint/2010/main" val="767936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6</a:t>
            </a:fld>
            <a:endParaRPr lang="en-US"/>
          </a:p>
        </p:txBody>
      </p:sp>
    </p:spTree>
    <p:extLst>
      <p:ext uri="{BB962C8B-B14F-4D97-AF65-F5344CB8AC3E}">
        <p14:creationId xmlns:p14="http://schemas.microsoft.com/office/powerpoint/2010/main" val="2402919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137</a:t>
            </a:fld>
            <a:endParaRPr lang="en-US"/>
          </a:p>
        </p:txBody>
      </p:sp>
    </p:spTree>
    <p:extLst>
      <p:ext uri="{BB962C8B-B14F-4D97-AF65-F5344CB8AC3E}">
        <p14:creationId xmlns:p14="http://schemas.microsoft.com/office/powerpoint/2010/main" val="21346828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142</a:t>
            </a:fld>
            <a:endParaRPr lang="en-US"/>
          </a:p>
        </p:txBody>
      </p:sp>
    </p:spTree>
    <p:extLst>
      <p:ext uri="{BB962C8B-B14F-4D97-AF65-F5344CB8AC3E}">
        <p14:creationId xmlns:p14="http://schemas.microsoft.com/office/powerpoint/2010/main" val="5177491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140</a:t>
            </a:fld>
            <a:endParaRPr lang="en-US"/>
          </a:p>
        </p:txBody>
      </p:sp>
    </p:spTree>
    <p:extLst>
      <p:ext uri="{BB962C8B-B14F-4D97-AF65-F5344CB8AC3E}">
        <p14:creationId xmlns:p14="http://schemas.microsoft.com/office/powerpoint/2010/main" val="12224417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141</a:t>
            </a:fld>
            <a:endParaRPr lang="en-US"/>
          </a:p>
        </p:txBody>
      </p:sp>
    </p:spTree>
    <p:extLst>
      <p:ext uri="{BB962C8B-B14F-4D97-AF65-F5344CB8AC3E}">
        <p14:creationId xmlns:p14="http://schemas.microsoft.com/office/powerpoint/2010/main" val="2179351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145</a:t>
            </a:fld>
            <a:endParaRPr lang="en-US"/>
          </a:p>
        </p:txBody>
      </p:sp>
    </p:spTree>
    <p:extLst>
      <p:ext uri="{BB962C8B-B14F-4D97-AF65-F5344CB8AC3E}">
        <p14:creationId xmlns:p14="http://schemas.microsoft.com/office/powerpoint/2010/main" val="7056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8</a:t>
            </a:fld>
            <a:endParaRPr lang="en-US"/>
          </a:p>
        </p:txBody>
      </p:sp>
    </p:spTree>
    <p:extLst>
      <p:ext uri="{BB962C8B-B14F-4D97-AF65-F5344CB8AC3E}">
        <p14:creationId xmlns:p14="http://schemas.microsoft.com/office/powerpoint/2010/main" val="872484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10</a:t>
            </a:fld>
            <a:endParaRPr lang="en-US"/>
          </a:p>
        </p:txBody>
      </p:sp>
    </p:spTree>
    <p:extLst>
      <p:ext uri="{BB962C8B-B14F-4D97-AF65-F5344CB8AC3E}">
        <p14:creationId xmlns:p14="http://schemas.microsoft.com/office/powerpoint/2010/main" val="3409961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11</a:t>
            </a:fld>
            <a:endParaRPr lang="en-US"/>
          </a:p>
        </p:txBody>
      </p:sp>
    </p:spTree>
    <p:extLst>
      <p:ext uri="{BB962C8B-B14F-4D97-AF65-F5344CB8AC3E}">
        <p14:creationId xmlns:p14="http://schemas.microsoft.com/office/powerpoint/2010/main" val="47424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your Author Photo, right-click it and select Format Picture. Then select Picture Color and turn the Saturation down to 0%.</a:t>
            </a:r>
          </a:p>
          <a:p>
            <a:endParaRPr lang="en-US" dirty="0"/>
          </a:p>
        </p:txBody>
      </p:sp>
      <p:sp>
        <p:nvSpPr>
          <p:cNvPr id="4" name="Slide Number Placeholder 3"/>
          <p:cNvSpPr>
            <a:spLocks noGrp="1"/>
          </p:cNvSpPr>
          <p:nvPr>
            <p:ph type="sldNum" sz="quarter" idx="5"/>
          </p:nvPr>
        </p:nvSpPr>
        <p:spPr/>
        <p:txBody>
          <a:bodyPr/>
          <a:lstStyle/>
          <a:p>
            <a:fld id="{163C8BCB-A8D7-074E-AD53-2B9312150B6F}" type="slidenum">
              <a:rPr lang="en-US" smtClean="0"/>
              <a:t>18</a:t>
            </a:fld>
            <a:endParaRPr lang="en-US"/>
          </a:p>
        </p:txBody>
      </p:sp>
    </p:spTree>
    <p:extLst>
      <p:ext uri="{BB962C8B-B14F-4D97-AF65-F5344CB8AC3E}">
        <p14:creationId xmlns:p14="http://schemas.microsoft.com/office/powerpoint/2010/main" val="825280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315FA5AA-E7FF-BD49-A92D-7A87578950F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1895665" y="312434"/>
            <a:ext cx="5239240" cy="628090"/>
          </a:xfrm>
          <a:prstGeom prst="rect">
            <a:avLst/>
          </a:prstGeom>
        </p:spPr>
        <p:txBody>
          <a:bodyPr>
            <a:noAutofit/>
          </a:bodyPr>
          <a:lstStyle>
            <a:lvl1pPr algn="l">
              <a:defRPr sz="2200" b="1" baseline="0">
                <a:solidFill>
                  <a:schemeClr val="tx1"/>
                </a:solidFill>
                <a:latin typeface="Open Sans" panose="020B0606030504020204" pitchFamily="34" charset="0"/>
              </a:defRPr>
            </a:lvl1pPr>
          </a:lstStyle>
          <a:p>
            <a:r>
              <a:rPr lang="en-US" dirty="0"/>
              <a:t>Introduction</a:t>
            </a:r>
          </a:p>
        </p:txBody>
      </p:sp>
      <p:sp>
        <p:nvSpPr>
          <p:cNvPr id="3" name="Subtitle 2"/>
          <p:cNvSpPr>
            <a:spLocks noGrp="1"/>
          </p:cNvSpPr>
          <p:nvPr>
            <p:ph type="subTitle" idx="1" hasCustomPrompt="1"/>
          </p:nvPr>
        </p:nvSpPr>
        <p:spPr>
          <a:xfrm>
            <a:off x="1832965" y="1365666"/>
            <a:ext cx="6233685" cy="1314450"/>
          </a:xfrm>
        </p:spPr>
        <p:txBody>
          <a:bodyPr>
            <a:normAutofit/>
          </a:bodyPr>
          <a:lstStyle>
            <a:lvl1pPr marL="685800" indent="-630936" algn="l">
              <a:buNone/>
              <a:tabLst>
                <a:tab pos="574675" algn="l"/>
              </a:tabLst>
              <a:defRPr sz="2800" b="0" baseline="0">
                <a:solidFill>
                  <a:srgbClr val="454D4E"/>
                </a:solidFill>
                <a:latin typeface="Open Sans" panose="020B0606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Title Here: </a:t>
            </a:r>
          </a:p>
          <a:p>
            <a:r>
              <a:rPr lang="en-US" dirty="0"/>
              <a:t>Subtitle Here</a:t>
            </a:r>
          </a:p>
        </p:txBody>
      </p:sp>
      <p:sp>
        <p:nvSpPr>
          <p:cNvPr id="12" name="Picture Placeholder 11">
            <a:extLst>
              <a:ext uri="{FF2B5EF4-FFF2-40B4-BE49-F238E27FC236}">
                <a16:creationId xmlns:a16="http://schemas.microsoft.com/office/drawing/2014/main" id="{4DCF20B5-BDCC-4D4B-9EB2-D0FDA548FADC}"/>
              </a:ext>
            </a:extLst>
          </p:cNvPr>
          <p:cNvSpPr>
            <a:spLocks noGrp="1"/>
          </p:cNvSpPr>
          <p:nvPr>
            <p:ph type="pic" sz="quarter" idx="10" hasCustomPrompt="1"/>
          </p:nvPr>
        </p:nvSpPr>
        <p:spPr>
          <a:xfrm>
            <a:off x="1990887" y="3071448"/>
            <a:ext cx="924769" cy="1168586"/>
          </a:xfrm>
          <a:effectLst>
            <a:outerShdw blurRad="50800" dist="38100" dir="5400000" algn="t" rotWithShape="0">
              <a:prstClr val="black">
                <a:alpha val="40000"/>
              </a:prstClr>
            </a:outerShdw>
          </a:effectLst>
        </p:spPr>
        <p:txBody>
          <a:bodyPr>
            <a:normAutofit/>
          </a:bodyPr>
          <a:lstStyle>
            <a:lvl1pPr marL="0" indent="0">
              <a:buNone/>
              <a:defRPr sz="1200"/>
            </a:lvl1pPr>
          </a:lstStyle>
          <a:p>
            <a:r>
              <a:rPr lang="en-US" dirty="0"/>
              <a:t>Insert </a:t>
            </a:r>
          </a:p>
          <a:p>
            <a:r>
              <a:rPr lang="en-US" dirty="0"/>
              <a:t>Author </a:t>
            </a:r>
          </a:p>
          <a:p>
            <a:r>
              <a:rPr lang="en-US" dirty="0"/>
              <a:t>Headshot </a:t>
            </a:r>
          </a:p>
          <a:p>
            <a:r>
              <a:rPr lang="en-US" dirty="0"/>
              <a:t>Photo</a:t>
            </a:r>
          </a:p>
          <a:p>
            <a:r>
              <a:rPr lang="en-US" dirty="0"/>
              <a:t>Here</a:t>
            </a:r>
          </a:p>
        </p:txBody>
      </p:sp>
      <p:sp>
        <p:nvSpPr>
          <p:cNvPr id="10" name="Rectangle 9">
            <a:extLst>
              <a:ext uri="{FF2B5EF4-FFF2-40B4-BE49-F238E27FC236}">
                <a16:creationId xmlns:a16="http://schemas.microsoft.com/office/drawing/2014/main" id="{4A98CCAB-E820-9A47-AD4C-1EB8C1B26AD7}"/>
              </a:ext>
            </a:extLst>
          </p:cNvPr>
          <p:cNvSpPr/>
          <p:nvPr userDrawn="1"/>
        </p:nvSpPr>
        <p:spPr>
          <a:xfrm>
            <a:off x="1787246" y="1365666"/>
            <a:ext cx="45719" cy="1314450"/>
          </a:xfrm>
          <a:prstGeom prst="rect">
            <a:avLst/>
          </a:prstGeom>
          <a:solidFill>
            <a:srgbClr val="005A6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E069A88D-4483-164E-BD65-F3FA79A5214F}"/>
              </a:ext>
            </a:extLst>
          </p:cNvPr>
          <p:cNvSpPr>
            <a:spLocks noGrp="1"/>
          </p:cNvSpPr>
          <p:nvPr>
            <p:ph type="body" sz="quarter" idx="11" hasCustomPrompt="1"/>
          </p:nvPr>
        </p:nvSpPr>
        <p:spPr>
          <a:xfrm>
            <a:off x="3005610" y="3340896"/>
            <a:ext cx="3802750" cy="285750"/>
          </a:xfrm>
        </p:spPr>
        <p:txBody>
          <a:bodyPr>
            <a:noAutofit/>
          </a:bodyPr>
          <a:lstStyle>
            <a:lvl1pPr marL="0" indent="0">
              <a:buNone/>
              <a:defRPr sz="1600" b="1" i="0" baseline="0">
                <a:latin typeface="Open Sans" panose="020B0606030504020204" pitchFamily="34" charset="0"/>
              </a:defRPr>
            </a:lvl1pPr>
          </a:lstStyle>
          <a:p>
            <a:pPr lvl="0"/>
            <a:r>
              <a:rPr lang="en-US" dirty="0"/>
              <a:t>Author Name</a:t>
            </a:r>
          </a:p>
        </p:txBody>
      </p:sp>
      <p:sp>
        <p:nvSpPr>
          <p:cNvPr id="14" name="Text Placeholder 13">
            <a:extLst>
              <a:ext uri="{FF2B5EF4-FFF2-40B4-BE49-F238E27FC236}">
                <a16:creationId xmlns:a16="http://schemas.microsoft.com/office/drawing/2014/main" id="{4C2A0807-1CDE-5F49-A30A-6B9B299977E1}"/>
              </a:ext>
            </a:extLst>
          </p:cNvPr>
          <p:cNvSpPr>
            <a:spLocks noGrp="1"/>
          </p:cNvSpPr>
          <p:nvPr>
            <p:ph type="body" sz="quarter" idx="12" hasCustomPrompt="1"/>
          </p:nvPr>
        </p:nvSpPr>
        <p:spPr>
          <a:xfrm>
            <a:off x="3005138" y="3624753"/>
            <a:ext cx="2739170" cy="584200"/>
          </a:xfrm>
        </p:spPr>
        <p:txBody>
          <a:bodyPr>
            <a:normAutofit/>
          </a:bodyPr>
          <a:lstStyle>
            <a:lvl1pPr marL="0" indent="0">
              <a:buNone/>
              <a:defRPr sz="1200" baseline="0">
                <a:latin typeface="Open Sans" panose="020B0606030504020204" pitchFamily="34" charset="0"/>
              </a:defRPr>
            </a:lvl1pPr>
          </a:lstStyle>
          <a:p>
            <a:pPr lvl="0"/>
            <a:r>
              <a:rPr lang="en-US" dirty="0"/>
              <a:t>Lower Third Title</a:t>
            </a:r>
          </a:p>
        </p:txBody>
      </p:sp>
    </p:spTree>
    <p:extLst>
      <p:ext uri="{BB962C8B-B14F-4D97-AF65-F5344CB8AC3E}">
        <p14:creationId xmlns:p14="http://schemas.microsoft.com/office/powerpoint/2010/main" val="3128257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ide-Based Headshot">
    <p:spTree>
      <p:nvGrpSpPr>
        <p:cNvPr id="1" name=""/>
        <p:cNvGrpSpPr/>
        <p:nvPr/>
      </p:nvGrpSpPr>
      <p:grpSpPr>
        <a:xfrm>
          <a:off x="0" y="0"/>
          <a:ext cx="0" cy="0"/>
          <a:chOff x="0" y="0"/>
          <a:chExt cx="0" cy="0"/>
        </a:xfrm>
      </p:grpSpPr>
      <p:pic>
        <p:nvPicPr>
          <p:cNvPr id="12" name="Picture 11" descr="Shape&#10;&#10;Description automatically generated">
            <a:extLst>
              <a:ext uri="{FF2B5EF4-FFF2-40B4-BE49-F238E27FC236}">
                <a16:creationId xmlns:a16="http://schemas.microsoft.com/office/drawing/2014/main" id="{DB9BA875-8F0C-B043-BBB0-CF947572DB0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11">
            <a:extLst>
              <a:ext uri="{FF2B5EF4-FFF2-40B4-BE49-F238E27FC236}">
                <a16:creationId xmlns:a16="http://schemas.microsoft.com/office/drawing/2014/main" id="{F18C1000-CFD1-814F-9DAF-2DC7FBADDD96}"/>
              </a:ext>
            </a:extLst>
          </p:cNvPr>
          <p:cNvSpPr>
            <a:spLocks noGrp="1"/>
          </p:cNvSpPr>
          <p:nvPr>
            <p:ph type="pic" sz="quarter" idx="10"/>
          </p:nvPr>
        </p:nvSpPr>
        <p:spPr>
          <a:xfrm>
            <a:off x="536651" y="791375"/>
            <a:ext cx="2795075" cy="3560747"/>
          </a:xfrm>
          <a:effectLst>
            <a:outerShdw blurRad="50800" dist="38100" dir="5400000" algn="t" rotWithShape="0">
              <a:prstClr val="black">
                <a:alpha val="40000"/>
              </a:prstClr>
            </a:outerShdw>
          </a:effectLst>
        </p:spPr>
        <p:txBody>
          <a:bodyPr>
            <a:normAutofit/>
          </a:bodyPr>
          <a:lstStyle>
            <a:lvl1pPr marL="0" indent="0" algn="ctr">
              <a:buNone/>
              <a:defRPr sz="2800"/>
            </a:lvl1pPr>
          </a:lstStyle>
          <a:p>
            <a:endParaRPr lang="en-US" dirty="0"/>
          </a:p>
          <a:p>
            <a:r>
              <a:rPr lang="en-US" dirty="0"/>
              <a:t>Insert Author </a:t>
            </a:r>
          </a:p>
          <a:p>
            <a:r>
              <a:rPr lang="en-US" dirty="0"/>
              <a:t>Headshot Photo</a:t>
            </a:r>
          </a:p>
          <a:p>
            <a:r>
              <a:rPr lang="en-US" dirty="0"/>
              <a:t>Here</a:t>
            </a:r>
          </a:p>
        </p:txBody>
      </p:sp>
      <p:sp>
        <p:nvSpPr>
          <p:cNvPr id="3" name="Text Placeholder 2">
            <a:extLst>
              <a:ext uri="{FF2B5EF4-FFF2-40B4-BE49-F238E27FC236}">
                <a16:creationId xmlns:a16="http://schemas.microsoft.com/office/drawing/2014/main" id="{BD4601DF-3D69-3D45-B976-F47622BD405E}"/>
              </a:ext>
            </a:extLst>
          </p:cNvPr>
          <p:cNvSpPr>
            <a:spLocks noGrp="1"/>
          </p:cNvSpPr>
          <p:nvPr>
            <p:ph type="body" sz="quarter" idx="11" hasCustomPrompt="1"/>
          </p:nvPr>
        </p:nvSpPr>
        <p:spPr>
          <a:xfrm>
            <a:off x="3657599" y="203200"/>
            <a:ext cx="5197231" cy="863804"/>
          </a:xfrm>
        </p:spPr>
        <p:txBody>
          <a:bodyPr>
            <a:normAutofit/>
          </a:bodyPr>
          <a:lstStyle>
            <a:lvl1pPr marL="0" indent="0">
              <a:buNone/>
              <a:defRPr sz="2000" b="1" i="0" kern="800" baseline="0">
                <a:latin typeface="Open Sans" panose="020B0606030504020204" pitchFamily="34" charset="0"/>
              </a:defRPr>
            </a:lvl1pPr>
          </a:lstStyle>
          <a:p>
            <a:pPr lvl="0"/>
            <a:r>
              <a:rPr lang="en-US" dirty="0"/>
              <a:t>Lesson #: Title Here</a:t>
            </a:r>
          </a:p>
        </p:txBody>
      </p:sp>
      <p:sp>
        <p:nvSpPr>
          <p:cNvPr id="8" name="Text Placeholder 7">
            <a:extLst>
              <a:ext uri="{FF2B5EF4-FFF2-40B4-BE49-F238E27FC236}">
                <a16:creationId xmlns:a16="http://schemas.microsoft.com/office/drawing/2014/main" id="{40C425D4-B551-AD45-94B6-DB4297EE7332}"/>
              </a:ext>
            </a:extLst>
          </p:cNvPr>
          <p:cNvSpPr>
            <a:spLocks noGrp="1"/>
          </p:cNvSpPr>
          <p:nvPr>
            <p:ph type="body" sz="quarter" idx="12" hasCustomPrompt="1"/>
          </p:nvPr>
        </p:nvSpPr>
        <p:spPr>
          <a:xfrm>
            <a:off x="3657600" y="1066800"/>
            <a:ext cx="4853353" cy="3284538"/>
          </a:xfrm>
        </p:spPr>
        <p:txBody>
          <a:bodyP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600" i="0" baseline="0"/>
            </a:lvl1pPr>
          </a:lstStyle>
          <a:p>
            <a:pPr marL="0" indent="0">
              <a:buNone/>
            </a:pPr>
            <a:r>
              <a:rPr lang="en-US" sz="1600" baseline="0" dirty="0">
                <a:latin typeface="Open Sans" panose="020B0606030504020204" pitchFamily="34" charset="0"/>
              </a:rPr>
              <a:t>1.1  Sub-lesson Title</a:t>
            </a:r>
          </a:p>
          <a:p>
            <a:pPr marL="0" indent="0">
              <a:buNone/>
            </a:pPr>
            <a:endParaRPr lang="en-US" sz="1600" i="1" baseline="0" dirty="0">
              <a:latin typeface="Open Sans" panose="020B0606030504020204" pitchFamily="34" charset="0"/>
            </a:endParaRPr>
          </a:p>
          <a:p>
            <a:pPr marL="0" indent="0">
              <a:buNone/>
            </a:pPr>
            <a:r>
              <a:rPr lang="en-US" sz="1600" baseline="0" dirty="0">
                <a:latin typeface="Open Sans" panose="020B0606030504020204" pitchFamily="34" charset="0"/>
              </a:rPr>
              <a:t>1.2  Sub-lesson Title</a:t>
            </a:r>
          </a:p>
          <a:p>
            <a:pPr marL="0" indent="0">
              <a:buNone/>
            </a:pPr>
            <a:endParaRPr lang="en-US" sz="1600" i="1" baseline="0" dirty="0">
              <a:latin typeface="Open Sans" panose="020B0606030504020204" pitchFamily="34" charset="0"/>
            </a:endParaRPr>
          </a:p>
          <a:p>
            <a:pPr marL="0" indent="0">
              <a:buNone/>
            </a:pPr>
            <a:r>
              <a:rPr lang="en-US" sz="1600" baseline="0" dirty="0">
                <a:latin typeface="Open Sans" panose="020B0606030504020204" pitchFamily="34" charset="0"/>
              </a:rPr>
              <a:t>1.3  Sub-lesson Title</a:t>
            </a:r>
          </a:p>
          <a:p>
            <a:pPr marL="0" indent="0">
              <a:buNone/>
            </a:pPr>
            <a:endParaRPr lang="en-US" sz="1600" i="1" baseline="0" dirty="0">
              <a:latin typeface="Open Sans" panose="020B0606030504020204" pitchFamily="34" charset="0"/>
            </a:endParaRPr>
          </a:p>
          <a:p>
            <a:pPr marL="0" indent="0">
              <a:buNone/>
            </a:pPr>
            <a:r>
              <a:rPr lang="en-US" sz="1600" baseline="0" dirty="0">
                <a:latin typeface="Open Sans" panose="020B0606030504020204" pitchFamily="34" charset="0"/>
              </a:rPr>
              <a:t>1.4  Sub-lesson Title</a:t>
            </a:r>
          </a:p>
          <a:p>
            <a:pPr marL="0" indent="0">
              <a:buNone/>
            </a:pPr>
            <a:endParaRPr lang="en-US" sz="1600" i="1" baseline="0" dirty="0">
              <a:latin typeface="Open Sans" panose="020B0606030504020204" pitchFamily="34" charset="0"/>
            </a:endParaRPr>
          </a:p>
          <a:p>
            <a:pPr marL="0" indent="0">
              <a:buNone/>
            </a:pPr>
            <a:r>
              <a:rPr lang="en-US" sz="1600" baseline="0" dirty="0">
                <a:latin typeface="Open Sans" panose="020B0606030504020204" pitchFamily="34" charset="0"/>
              </a:rPr>
              <a:t>1.5  Sub-lesson Title</a:t>
            </a:r>
            <a:endParaRPr lang="en-US" sz="1600" i="1" baseline="0" dirty="0">
              <a:latin typeface="Open Sans" panose="020B0606030504020204" pitchFamily="34" charset="0"/>
            </a:endParaRPr>
          </a:p>
        </p:txBody>
      </p:sp>
    </p:spTree>
    <p:extLst>
      <p:ext uri="{BB962C8B-B14F-4D97-AF65-F5344CB8AC3E}">
        <p14:creationId xmlns:p14="http://schemas.microsoft.com/office/powerpoint/2010/main" val="45787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96ED5F27-70E5-4B4C-988B-9232507CFD0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793342" y="36576"/>
            <a:ext cx="7548179" cy="560552"/>
          </a:xfrm>
          <a:prstGeom prst="rect">
            <a:avLst/>
          </a:prstGeom>
        </p:spPr>
        <p:txBody>
          <a:bodyPr>
            <a:noAutofit/>
          </a:bodyPr>
          <a:lstStyle>
            <a:lvl1pPr algn="l">
              <a:defRPr sz="2600" baseline="0">
                <a:solidFill>
                  <a:srgbClr val="FFFFFF"/>
                </a:solidFill>
                <a:latin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900501" y="92430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Two Content">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D2225C24-701B-6B4D-B8C3-DFB49DB8C60B}"/>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Content Placeholder 2"/>
          <p:cNvSpPr>
            <a:spLocks noGrp="1"/>
          </p:cNvSpPr>
          <p:nvPr>
            <p:ph sz="half" idx="1"/>
          </p:nvPr>
        </p:nvSpPr>
        <p:spPr>
          <a:xfrm>
            <a:off x="457200" y="946140"/>
            <a:ext cx="4038600" cy="3394472"/>
          </a:xfrm>
        </p:spPr>
        <p:txBody>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DD37E7A5-C794-114A-A34F-0378290F7C3F}"/>
              </a:ext>
            </a:extLst>
          </p:cNvPr>
          <p:cNvSpPr>
            <a:spLocks noGrp="1"/>
          </p:cNvSpPr>
          <p:nvPr>
            <p:ph type="title"/>
          </p:nvPr>
        </p:nvSpPr>
        <p:spPr>
          <a:xfrm>
            <a:off x="793342" y="36576"/>
            <a:ext cx="7548179" cy="560552"/>
          </a:xfrm>
          <a:prstGeom prst="rect">
            <a:avLst/>
          </a:prstGeom>
        </p:spPr>
        <p:txBody>
          <a:bodyPr>
            <a:noAutofit/>
          </a:bodyPr>
          <a:lstStyle>
            <a:lvl1pPr algn="l">
              <a:defRPr sz="2600" baseline="0">
                <a:solidFill>
                  <a:srgbClr val="FFFFFF"/>
                </a:solidFill>
                <a:latin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4130394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4" name="Picture 3" descr="Rectangle&#10;&#10;Description automatically generated with low confidence">
            <a:extLst>
              <a:ext uri="{FF2B5EF4-FFF2-40B4-BE49-F238E27FC236}">
                <a16:creationId xmlns:a16="http://schemas.microsoft.com/office/drawing/2014/main" id="{F5F86E6A-75F1-2D47-AE3C-B0A9022B4D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Title 1">
            <a:extLst>
              <a:ext uri="{FF2B5EF4-FFF2-40B4-BE49-F238E27FC236}">
                <a16:creationId xmlns:a16="http://schemas.microsoft.com/office/drawing/2014/main" id="{375D909E-3FE8-6F4D-8B9A-A9DF9A07F5C3}"/>
              </a:ext>
            </a:extLst>
          </p:cNvPr>
          <p:cNvSpPr>
            <a:spLocks noGrp="1"/>
          </p:cNvSpPr>
          <p:nvPr>
            <p:ph type="title"/>
          </p:nvPr>
        </p:nvSpPr>
        <p:spPr>
          <a:xfrm>
            <a:off x="793342" y="36576"/>
            <a:ext cx="7548179" cy="560552"/>
          </a:xfrm>
          <a:prstGeom prst="rect">
            <a:avLst/>
          </a:prstGeom>
        </p:spPr>
        <p:txBody>
          <a:bodyPr>
            <a:noAutofit/>
          </a:bodyPr>
          <a:lstStyle>
            <a:lvl1pPr algn="l">
              <a:defRPr sz="2600" baseline="0">
                <a:solidFill>
                  <a:srgbClr val="FFFFFF"/>
                </a:solidFill>
                <a:latin typeface="Open Sans" panose="020B0606030504020204" pitchFamily="34" charset="0"/>
              </a:defRPr>
            </a:lvl1pPr>
          </a:lstStyle>
          <a:p>
            <a:r>
              <a:rPr lang="en-US" dirty="0"/>
              <a:t>Click to edit Master title style</a:t>
            </a:r>
          </a:p>
        </p:txBody>
      </p:sp>
      <p:sp>
        <p:nvSpPr>
          <p:cNvPr id="9" name="Content Placeholder 2">
            <a:extLst>
              <a:ext uri="{FF2B5EF4-FFF2-40B4-BE49-F238E27FC236}">
                <a16:creationId xmlns:a16="http://schemas.microsoft.com/office/drawing/2014/main" id="{DBE6267E-0F06-BD40-979A-789D74388117}"/>
              </a:ext>
            </a:extLst>
          </p:cNvPr>
          <p:cNvSpPr>
            <a:spLocks noGrp="1"/>
          </p:cNvSpPr>
          <p:nvPr>
            <p:ph idx="1"/>
          </p:nvPr>
        </p:nvSpPr>
        <p:spPr>
          <a:xfrm>
            <a:off x="900501" y="92430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FEB9D5BD-777B-FB47-A928-3A74870851D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8C7A1D05-68DF-3C4A-9EC8-0D2AAFAF9A6D}"/>
              </a:ext>
            </a:extLst>
          </p:cNvPr>
          <p:cNvSpPr>
            <a:spLocks noGrp="1"/>
          </p:cNvSpPr>
          <p:nvPr>
            <p:ph type="title"/>
          </p:nvPr>
        </p:nvSpPr>
        <p:spPr>
          <a:xfrm>
            <a:off x="793342" y="36576"/>
            <a:ext cx="7548179" cy="560552"/>
          </a:xfrm>
          <a:prstGeom prst="rect">
            <a:avLst/>
          </a:prstGeom>
        </p:spPr>
        <p:txBody>
          <a:bodyPr>
            <a:noAutofit/>
          </a:bodyPr>
          <a:lstStyle>
            <a:lvl1pPr algn="l">
              <a:defRPr sz="2600" baseline="0">
                <a:solidFill>
                  <a:schemeClr val="tx1"/>
                </a:solidFill>
                <a:latin typeface="Open Sans" panose="020B0606030504020204" pitchFamily="34" charset="0"/>
              </a:defRPr>
            </a:lvl1pPr>
          </a:lstStyle>
          <a:p>
            <a:r>
              <a:rPr lang="en-US" dirty="0"/>
              <a:t>Click to edit Master title style</a:t>
            </a:r>
          </a:p>
        </p:txBody>
      </p:sp>
      <p:sp>
        <p:nvSpPr>
          <p:cNvPr id="8" name="Content Placeholder 2">
            <a:extLst>
              <a:ext uri="{FF2B5EF4-FFF2-40B4-BE49-F238E27FC236}">
                <a16:creationId xmlns:a16="http://schemas.microsoft.com/office/drawing/2014/main" id="{DAA7DBE3-579C-344C-919F-AFDB4B0BA271}"/>
              </a:ext>
            </a:extLst>
          </p:cNvPr>
          <p:cNvSpPr>
            <a:spLocks noGrp="1"/>
          </p:cNvSpPr>
          <p:nvPr>
            <p:ph idx="1"/>
          </p:nvPr>
        </p:nvSpPr>
        <p:spPr>
          <a:xfrm>
            <a:off x="900501" y="92430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5" name="Picture 4" descr="Background pattern&#10;&#10;Description automatically generated with low confidence">
            <a:extLst>
              <a:ext uri="{FF2B5EF4-FFF2-40B4-BE49-F238E27FC236}">
                <a16:creationId xmlns:a16="http://schemas.microsoft.com/office/drawing/2014/main" id="{78C0D147-91C1-F94D-9341-F0C5A724CB27}"/>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a:extLst>
              <a:ext uri="{FF2B5EF4-FFF2-40B4-BE49-F238E27FC236}">
                <a16:creationId xmlns:a16="http://schemas.microsoft.com/office/drawing/2014/main" id="{6414D026-9B2A-C84E-A4B8-C014B75F37D7}"/>
              </a:ext>
            </a:extLst>
          </p:cNvPr>
          <p:cNvSpPr>
            <a:spLocks noGrp="1"/>
          </p:cNvSpPr>
          <p:nvPr>
            <p:ph type="title"/>
          </p:nvPr>
        </p:nvSpPr>
        <p:spPr>
          <a:xfrm>
            <a:off x="793342" y="36576"/>
            <a:ext cx="7548179" cy="560552"/>
          </a:xfrm>
          <a:prstGeom prst="rect">
            <a:avLst/>
          </a:prstGeom>
        </p:spPr>
        <p:txBody>
          <a:bodyPr>
            <a:noAutofit/>
          </a:bodyPr>
          <a:lstStyle>
            <a:lvl1pPr algn="l">
              <a:defRPr sz="2600" baseline="0">
                <a:solidFill>
                  <a:schemeClr val="tx1"/>
                </a:solidFill>
                <a:latin typeface="Open Sans" panose="020B0606030504020204" pitchFamily="34" charset="0"/>
              </a:defRPr>
            </a:lvl1pPr>
          </a:lstStyle>
          <a:p>
            <a:r>
              <a:rPr lang="en-US" dirty="0"/>
              <a:t>Click to edit Master title style</a:t>
            </a:r>
          </a:p>
        </p:txBody>
      </p:sp>
      <p:sp>
        <p:nvSpPr>
          <p:cNvPr id="8" name="Content Placeholder 2">
            <a:extLst>
              <a:ext uri="{FF2B5EF4-FFF2-40B4-BE49-F238E27FC236}">
                <a16:creationId xmlns:a16="http://schemas.microsoft.com/office/drawing/2014/main" id="{49D82244-1720-0D47-8A26-3D6346F39258}"/>
              </a:ext>
            </a:extLst>
          </p:cNvPr>
          <p:cNvSpPr>
            <a:spLocks noGrp="1"/>
          </p:cNvSpPr>
          <p:nvPr>
            <p:ph idx="1"/>
          </p:nvPr>
        </p:nvSpPr>
        <p:spPr>
          <a:xfrm>
            <a:off x="900501" y="924309"/>
            <a:ext cx="7333862" cy="3742941"/>
          </a:xfrm>
        </p:spPr>
        <p:txBody>
          <a:bodyPr>
            <a:noAutofit/>
          </a:bodyPr>
          <a:lstStyle>
            <a:lvl1pPr>
              <a:defRPr sz="2200" baseline="0">
                <a:latin typeface="Open Sans" panose="020B0606030504020204" pitchFamily="34" charset="0"/>
              </a:defRPr>
            </a:lvl1pPr>
            <a:lvl2pPr>
              <a:defRPr sz="2000" baseline="0">
                <a:latin typeface="Open Sans" panose="020B0606030504020204" pitchFamily="34" charset="0"/>
              </a:defRPr>
            </a:lvl2pPr>
            <a:lvl3pPr>
              <a:defRPr sz="1800" baseline="0">
                <a:latin typeface="Open Sans" panose="020B0606030504020204" pitchFamily="34" charset="0"/>
              </a:defRPr>
            </a:lvl3pPr>
            <a:lvl4pPr>
              <a:defRPr sz="1800" baseline="0">
                <a:latin typeface="Open Sans" panose="020B0606030504020204" pitchFamily="34" charset="0"/>
              </a:defRPr>
            </a:lvl4pPr>
            <a:lvl5pPr>
              <a:defRPr sz="1800" baseline="0">
                <a:latin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9/11/2024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2" r:id="rId4"/>
    <p:sldLayoutId id="2147483654"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Developing Infrastructure as Code with Terraform, 2nd Edition </a:t>
            </a:r>
          </a:p>
        </p:txBody>
      </p:sp>
      <p:pic>
        <p:nvPicPr>
          <p:cNvPr id="8" name="Picture Placeholder 7" descr="A person smiling for a picture&#10;&#10;Description automatically generated">
            <a:extLst>
              <a:ext uri="{FF2B5EF4-FFF2-40B4-BE49-F238E27FC236}">
                <a16:creationId xmlns:a16="http://schemas.microsoft.com/office/drawing/2014/main" id="{972EA535-DCA9-6A7E-6034-9055A8CBFD26}"/>
              </a:ext>
            </a:extLst>
          </p:cNvPr>
          <p:cNvPicPr>
            <a:picLocks noGrp="1" noChangeAspect="1"/>
          </p:cNvPicPr>
          <p:nvPr>
            <p:ph type="pic" sz="quarter" idx="10"/>
          </p:nvPr>
        </p:nvPicPr>
        <p:blipFill>
          <a:blip r:embed="rId3"/>
          <a:srcRect l="10394" r="10394"/>
          <a:stretch>
            <a:fillRect/>
          </a:stretch>
        </p:blipFill>
        <p:spPr/>
      </p:pic>
      <p:sp>
        <p:nvSpPr>
          <p:cNvPr id="5" name="Text Placeholder 4">
            <a:extLst>
              <a:ext uri="{FF2B5EF4-FFF2-40B4-BE49-F238E27FC236}">
                <a16:creationId xmlns:a16="http://schemas.microsoft.com/office/drawing/2014/main" id="{12A10240-E7D6-6D4B-9BDB-518C2E607917}"/>
              </a:ext>
            </a:extLst>
          </p:cNvPr>
          <p:cNvSpPr>
            <a:spLocks noGrp="1"/>
          </p:cNvSpPr>
          <p:nvPr>
            <p:ph type="body" sz="quarter" idx="11"/>
          </p:nvPr>
        </p:nvSpPr>
        <p:spPr/>
        <p:txBody>
          <a:bodyPr/>
          <a:lstStyle/>
          <a:p>
            <a:r>
              <a:rPr lang="en-US" dirty="0"/>
              <a:t>Robert Jordan</a:t>
            </a:r>
          </a:p>
        </p:txBody>
      </p:sp>
      <p:sp>
        <p:nvSpPr>
          <p:cNvPr id="6" name="Text Placeholder 5">
            <a:extLst>
              <a:ext uri="{FF2B5EF4-FFF2-40B4-BE49-F238E27FC236}">
                <a16:creationId xmlns:a16="http://schemas.microsoft.com/office/drawing/2014/main" id="{ABA20D2A-9821-BC4E-A4F0-A5B7C1B43F98}"/>
              </a:ext>
            </a:extLst>
          </p:cNvPr>
          <p:cNvSpPr>
            <a:spLocks noGrp="1"/>
          </p:cNvSpPr>
          <p:nvPr>
            <p:ph type="body" sz="quarter" idx="12"/>
          </p:nvPr>
        </p:nvSpPr>
        <p:spPr/>
        <p:txBody>
          <a:bodyPr/>
          <a:lstStyle/>
          <a:p>
            <a:r>
              <a:rPr lang="en-US" dirty="0"/>
              <a:t>Author, Trainer</a:t>
            </a:r>
          </a:p>
          <a:p>
            <a:r>
              <a:rPr lang="en-US" dirty="0"/>
              <a:t>System Architect</a:t>
            </a:r>
          </a:p>
        </p:txBody>
      </p:sp>
    </p:spTree>
    <p:extLst>
      <p:ext uri="{BB962C8B-B14F-4D97-AF65-F5344CB8AC3E}">
        <p14:creationId xmlns:p14="http://schemas.microsoft.com/office/powerpoint/2010/main" val="3570468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a picture&#10;&#10;Description automatically generated">
            <a:extLst>
              <a:ext uri="{FF2B5EF4-FFF2-40B4-BE49-F238E27FC236}">
                <a16:creationId xmlns:a16="http://schemas.microsoft.com/office/drawing/2014/main" id="{814B746A-DAD6-5791-A49F-BA0D985BBF8F}"/>
              </a:ext>
            </a:extLst>
          </p:cNvPr>
          <p:cNvPicPr>
            <a:picLocks noGrp="1" noChangeAspect="1"/>
          </p:cNvPicPr>
          <p:nvPr>
            <p:ph type="pic" sz="quarter" idx="10"/>
          </p:nvPr>
        </p:nvPicPr>
        <p:blipFill>
          <a:blip r:embed="rId3"/>
          <a:srcRect l="10727" r="10727"/>
          <a:stretch>
            <a:fillRect/>
          </a:stretch>
        </p:blipFill>
        <p:spPr/>
      </p:pic>
      <p:sp>
        <p:nvSpPr>
          <p:cNvPr id="3" name="Text Placeholder 2">
            <a:extLst>
              <a:ext uri="{FF2B5EF4-FFF2-40B4-BE49-F238E27FC236}">
                <a16:creationId xmlns:a16="http://schemas.microsoft.com/office/drawing/2014/main" id="{3C26289F-11A7-254E-BAFD-7335F7BE1624}"/>
              </a:ext>
            </a:extLst>
          </p:cNvPr>
          <p:cNvSpPr>
            <a:spLocks noGrp="1"/>
          </p:cNvSpPr>
          <p:nvPr>
            <p:ph type="body" sz="quarter" idx="11"/>
          </p:nvPr>
        </p:nvSpPr>
        <p:spPr/>
        <p:txBody>
          <a:bodyPr vert="horz" lIns="91440" tIns="45720" rIns="91440" bIns="45720" rtlCol="0" anchor="t">
            <a:normAutofit/>
          </a:bodyPr>
          <a:lstStyle/>
          <a:p>
            <a:r>
              <a:rPr lang="fr-FR" dirty="0">
                <a:latin typeface="Open Sans"/>
                <a:ea typeface="Open Sans"/>
                <a:cs typeface="Open Sans"/>
              </a:rPr>
              <a:t>Lesson 2: </a:t>
            </a:r>
            <a:r>
              <a:rPr lang="fr-FR" dirty="0" err="1">
                <a:latin typeface="Open Sans"/>
                <a:ea typeface="Open Sans"/>
                <a:cs typeface="Open Sans"/>
              </a:rPr>
              <a:t>Introduce</a:t>
            </a:r>
            <a:r>
              <a:rPr lang="fr-FR" dirty="0">
                <a:latin typeface="Open Sans"/>
                <a:ea typeface="Open Sans"/>
                <a:cs typeface="Open Sans"/>
              </a:rPr>
              <a:t> Infrastructure as Code</a:t>
            </a:r>
            <a:endParaRPr lang="en-US">
              <a:latin typeface="Open Sans"/>
              <a:ea typeface="Open Sans"/>
              <a:cs typeface="Open Sans"/>
            </a:endParaRPr>
          </a:p>
        </p:txBody>
      </p:sp>
      <p:sp>
        <p:nvSpPr>
          <p:cNvPr id="4" name="Text Placeholder 3">
            <a:extLst>
              <a:ext uri="{FF2B5EF4-FFF2-40B4-BE49-F238E27FC236}">
                <a16:creationId xmlns:a16="http://schemas.microsoft.com/office/drawing/2014/main" id="{6824B3CE-C245-3C43-86DD-8F772F163ACE}"/>
              </a:ext>
            </a:extLst>
          </p:cNvPr>
          <p:cNvSpPr>
            <a:spLocks noGrp="1"/>
          </p:cNvSpPr>
          <p:nvPr>
            <p:ph type="body" sz="quarter" idx="12"/>
          </p:nvPr>
        </p:nvSpPr>
        <p:spPr/>
        <p:txBody>
          <a:bodyPr/>
          <a:lstStyle/>
          <a:p>
            <a:r>
              <a:rPr lang="en-US" dirty="0"/>
              <a:t>2.1 Beginning with a look back: How did we get here? </a:t>
            </a:r>
          </a:p>
          <a:p>
            <a:endParaRPr lang="en-US" dirty="0"/>
          </a:p>
          <a:p>
            <a:r>
              <a:rPr lang="en-US" dirty="0"/>
              <a:t>2.2 Deciding why you should use Infrastructure as Code </a:t>
            </a:r>
          </a:p>
          <a:p>
            <a:endParaRPr lang="en-US" dirty="0"/>
          </a:p>
          <a:p>
            <a:r>
              <a:rPr lang="en-US" dirty="0"/>
              <a:t>2.3 Learning definitions</a:t>
            </a:r>
          </a:p>
          <a:p>
            <a:endParaRPr lang="en-US" dirty="0"/>
          </a:p>
          <a:p>
            <a:r>
              <a:rPr lang="en-US" dirty="0"/>
              <a:t>2.4 Exploring approaches to </a:t>
            </a:r>
            <a:r>
              <a:rPr lang="en-US" dirty="0" err="1"/>
              <a:t>IaC</a:t>
            </a:r>
            <a:endParaRPr lang="en-US" dirty="0"/>
          </a:p>
          <a:p>
            <a:endParaRPr lang="en-US" dirty="0"/>
          </a:p>
          <a:p>
            <a:r>
              <a:rPr lang="en-US" dirty="0"/>
              <a:t>2.5 Understanding the software development lifecycle and </a:t>
            </a:r>
            <a:r>
              <a:rPr lang="en-US" dirty="0" err="1"/>
              <a:t>IaC</a:t>
            </a:r>
            <a:r>
              <a:rPr lang="en-US" dirty="0"/>
              <a:t> </a:t>
            </a:r>
          </a:p>
        </p:txBody>
      </p:sp>
    </p:spTree>
    <p:extLst>
      <p:ext uri="{BB962C8B-B14F-4D97-AF65-F5344CB8AC3E}">
        <p14:creationId xmlns:p14="http://schemas.microsoft.com/office/powerpoint/2010/main" val="294557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a picture&#10;&#10;Description automatically generated">
            <a:extLst>
              <a:ext uri="{FF2B5EF4-FFF2-40B4-BE49-F238E27FC236}">
                <a16:creationId xmlns:a16="http://schemas.microsoft.com/office/drawing/2014/main" id="{814B746A-DAD6-5791-A49F-BA0D985BBF8F}"/>
              </a:ext>
            </a:extLst>
          </p:cNvPr>
          <p:cNvPicPr>
            <a:picLocks noGrp="1" noChangeAspect="1"/>
          </p:cNvPicPr>
          <p:nvPr>
            <p:ph type="pic" sz="quarter" idx="10"/>
          </p:nvPr>
        </p:nvPicPr>
        <p:blipFill>
          <a:blip r:embed="rId3"/>
          <a:srcRect l="10727" r="10727"/>
          <a:stretch>
            <a:fillRect/>
          </a:stretch>
        </p:blipFill>
        <p:spPr/>
      </p:pic>
      <p:sp>
        <p:nvSpPr>
          <p:cNvPr id="3" name="Text Placeholder 2">
            <a:extLst>
              <a:ext uri="{FF2B5EF4-FFF2-40B4-BE49-F238E27FC236}">
                <a16:creationId xmlns:a16="http://schemas.microsoft.com/office/drawing/2014/main" id="{3C26289F-11A7-254E-BAFD-7335F7BE1624}"/>
              </a:ext>
            </a:extLst>
          </p:cNvPr>
          <p:cNvSpPr>
            <a:spLocks noGrp="1"/>
          </p:cNvSpPr>
          <p:nvPr>
            <p:ph type="body" sz="quarter" idx="11"/>
          </p:nvPr>
        </p:nvSpPr>
        <p:spPr/>
        <p:txBody>
          <a:bodyPr vert="horz" lIns="91440" tIns="45720" rIns="91440" bIns="45720" rtlCol="0" anchor="t">
            <a:normAutofit/>
          </a:bodyPr>
          <a:lstStyle/>
          <a:p>
            <a:r>
              <a:rPr lang="en-US" dirty="0">
                <a:latin typeface="Open Sans"/>
                <a:ea typeface="Open Sans"/>
                <a:cs typeface="Open Sans"/>
              </a:rPr>
              <a:t>Lesson 7: Learn Code Re-Use and Encapsulation with Terraform Modules</a:t>
            </a:r>
            <a:endParaRPr lang="en-US" dirty="0"/>
          </a:p>
        </p:txBody>
      </p:sp>
      <p:sp>
        <p:nvSpPr>
          <p:cNvPr id="4" name="Text Placeholder 3">
            <a:extLst>
              <a:ext uri="{FF2B5EF4-FFF2-40B4-BE49-F238E27FC236}">
                <a16:creationId xmlns:a16="http://schemas.microsoft.com/office/drawing/2014/main" id="{6824B3CE-C245-3C43-86DD-8F772F163ACE}"/>
              </a:ext>
            </a:extLst>
          </p:cNvPr>
          <p:cNvSpPr>
            <a:spLocks noGrp="1"/>
          </p:cNvSpPr>
          <p:nvPr>
            <p:ph type="body" sz="quarter" idx="12"/>
          </p:nvPr>
        </p:nvSpPr>
        <p:spPr/>
        <p:txBody>
          <a:bodyPr vert="horz" lIns="91440" tIns="45720" rIns="91440" bIns="45720" rtlCol="0" anchor="t">
            <a:noAutofit/>
          </a:bodyPr>
          <a:lstStyle/>
          <a:p>
            <a:r>
              <a:rPr lang="en-US" dirty="0"/>
              <a:t>7.1 Understanding Terraform modules</a:t>
            </a:r>
          </a:p>
          <a:p>
            <a:endParaRPr lang="en-US" dirty="0"/>
          </a:p>
          <a:p>
            <a:r>
              <a:rPr lang="en-US" dirty="0"/>
              <a:t>7.2 Creating a module demo </a:t>
            </a:r>
            <a:endParaRPr lang="en-US" dirty="0">
              <a:cs typeface="Calibri"/>
            </a:endParaRPr>
          </a:p>
          <a:p>
            <a:endParaRPr lang="en-US" dirty="0"/>
          </a:p>
          <a:p>
            <a:r>
              <a:rPr lang="en-US" dirty="0"/>
              <a:t>7.3 Distributing your modules</a:t>
            </a:r>
          </a:p>
        </p:txBody>
      </p:sp>
    </p:spTree>
    <p:extLst>
      <p:ext uri="{BB962C8B-B14F-4D97-AF65-F5344CB8AC3E}">
        <p14:creationId xmlns:p14="http://schemas.microsoft.com/office/powerpoint/2010/main" val="33233095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lIns="91440" tIns="45720" rIns="91440" bIns="45720" anchor="t">
            <a:noAutofit/>
          </a:bodyPr>
          <a:lstStyle/>
          <a:p>
            <a:r>
              <a:rPr lang="en-US" dirty="0">
                <a:latin typeface="Open Sans"/>
                <a:ea typeface="Open Sans"/>
                <a:cs typeface="Open Sans"/>
              </a:rPr>
              <a:t>Lesson 7: Learn Code Re-Use and Encapsulation with Terraform Modules</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7.1 Understanding Terraform modules</a:t>
            </a:r>
          </a:p>
        </p:txBody>
      </p:sp>
    </p:spTree>
    <p:extLst>
      <p:ext uri="{BB962C8B-B14F-4D97-AF65-F5344CB8AC3E}">
        <p14:creationId xmlns:p14="http://schemas.microsoft.com/office/powerpoint/2010/main" val="4151693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anchor="ctr"/>
          <a:lstStyle/>
          <a:p>
            <a:pPr marL="0" indent="0" algn="ctr">
              <a:buNone/>
            </a:pPr>
            <a:r>
              <a:rPr lang="en-US" b="1" dirty="0"/>
              <a:t>What is a module?</a:t>
            </a:r>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vert="horz" lIns="91440" tIns="45720" rIns="91440" bIns="45720" rtlCol="0" anchor="t">
            <a:normAutofit/>
          </a:bodyPr>
          <a:lstStyle/>
          <a:p>
            <a:r>
              <a:rPr lang="en-US" dirty="0">
                <a:latin typeface="Open Sans"/>
                <a:ea typeface="Open Sans"/>
                <a:cs typeface="Open Sans"/>
              </a:rPr>
              <a:t>Logical grouping of Terraform resources</a:t>
            </a:r>
          </a:p>
          <a:p>
            <a:r>
              <a:rPr lang="en-US" dirty="0">
                <a:latin typeface="Open Sans"/>
                <a:ea typeface="Open Sans"/>
                <a:cs typeface="Open Sans"/>
              </a:rPr>
              <a:t>Contained in a directory</a:t>
            </a:r>
          </a:p>
          <a:p>
            <a:r>
              <a:rPr lang="en-US" dirty="0">
                <a:latin typeface="Open Sans"/>
                <a:ea typeface="Open Sans"/>
                <a:cs typeface="Open Sans"/>
              </a:rPr>
              <a:t>May be local or remote</a:t>
            </a:r>
          </a:p>
          <a:p>
            <a:r>
              <a:rPr lang="en-US" dirty="0">
                <a:latin typeface="Open Sans"/>
                <a:ea typeface="Open Sans"/>
                <a:cs typeface="Open Sans"/>
              </a:rPr>
              <a:t>Like a library</a:t>
            </a: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Terraform Modules</a:t>
            </a:r>
          </a:p>
        </p:txBody>
      </p:sp>
    </p:spTree>
    <p:extLst>
      <p:ext uri="{BB962C8B-B14F-4D97-AF65-F5344CB8AC3E}">
        <p14:creationId xmlns:p14="http://schemas.microsoft.com/office/powerpoint/2010/main" val="5796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4591A-F2E7-D5A5-BE55-7FD1BC19694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30B6B3-A5D4-85A4-B8BE-00609631B68D}"/>
              </a:ext>
            </a:extLst>
          </p:cNvPr>
          <p:cNvSpPr>
            <a:spLocks noGrp="1"/>
          </p:cNvSpPr>
          <p:nvPr>
            <p:ph sz="half" idx="1"/>
          </p:nvPr>
        </p:nvSpPr>
        <p:spPr/>
        <p:txBody>
          <a:bodyPr anchor="ctr"/>
          <a:lstStyle/>
          <a:p>
            <a:pPr marL="0" indent="0" algn="ctr">
              <a:buNone/>
            </a:pPr>
            <a:r>
              <a:rPr lang="en-US" b="1" dirty="0"/>
              <a:t>Code layout</a:t>
            </a:r>
          </a:p>
        </p:txBody>
      </p:sp>
      <p:pic>
        <p:nvPicPr>
          <p:cNvPr id="5" name="Content Placeholder 4">
            <a:extLst>
              <a:ext uri="{FF2B5EF4-FFF2-40B4-BE49-F238E27FC236}">
                <a16:creationId xmlns:a16="http://schemas.microsoft.com/office/drawing/2014/main" id="{65AE926F-85D3-6C6F-BB5F-317323890C14}"/>
              </a:ext>
            </a:extLst>
          </p:cNvPr>
          <p:cNvPicPr>
            <a:picLocks noGrp="1" noChangeAspect="1"/>
          </p:cNvPicPr>
          <p:nvPr>
            <p:ph sz="half" idx="2"/>
          </p:nvPr>
        </p:nvPicPr>
        <p:blipFill>
          <a:blip r:embed="rId2"/>
          <a:stretch>
            <a:fillRect/>
          </a:stretch>
        </p:blipFill>
        <p:spPr>
          <a:xfrm>
            <a:off x="5476875" y="1919287"/>
            <a:ext cx="2400300" cy="1447800"/>
          </a:xfrm>
          <a:prstGeom prst="rect">
            <a:avLst/>
          </a:prstGeom>
        </p:spPr>
      </p:pic>
      <p:sp>
        <p:nvSpPr>
          <p:cNvPr id="4" name="Title 3">
            <a:extLst>
              <a:ext uri="{FF2B5EF4-FFF2-40B4-BE49-F238E27FC236}">
                <a16:creationId xmlns:a16="http://schemas.microsoft.com/office/drawing/2014/main" id="{C8E78CA4-842D-3B30-E2E2-6B2AEBC148AB}"/>
              </a:ext>
            </a:extLst>
          </p:cNvPr>
          <p:cNvSpPr>
            <a:spLocks noGrp="1"/>
          </p:cNvSpPr>
          <p:nvPr>
            <p:ph type="title"/>
          </p:nvPr>
        </p:nvSpPr>
        <p:spPr/>
        <p:txBody>
          <a:bodyPr/>
          <a:lstStyle/>
          <a:p>
            <a:r>
              <a:rPr lang="en-US" dirty="0"/>
              <a:t>Terraform Modules</a:t>
            </a:r>
          </a:p>
        </p:txBody>
      </p:sp>
      <p:sp>
        <p:nvSpPr>
          <p:cNvPr id="6" name="Rectangle 5">
            <a:extLst>
              <a:ext uri="{FF2B5EF4-FFF2-40B4-BE49-F238E27FC236}">
                <a16:creationId xmlns:a16="http://schemas.microsoft.com/office/drawing/2014/main" id="{7226A435-C537-71A4-F8B4-A44C970ED434}"/>
              </a:ext>
            </a:extLst>
          </p:cNvPr>
          <p:cNvSpPr/>
          <p:nvPr/>
        </p:nvSpPr>
        <p:spPr>
          <a:xfrm>
            <a:off x="5692325" y="1953695"/>
            <a:ext cx="574660" cy="14273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B444B4-08D1-32D9-C217-4402EE8C0C9F}"/>
              </a:ext>
            </a:extLst>
          </p:cNvPr>
          <p:cNvSpPr/>
          <p:nvPr/>
        </p:nvSpPr>
        <p:spPr>
          <a:xfrm>
            <a:off x="5692325" y="2351422"/>
            <a:ext cx="623725" cy="14273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8C0A4D-13F5-E519-095E-5710B17804F8}"/>
              </a:ext>
            </a:extLst>
          </p:cNvPr>
          <p:cNvSpPr/>
          <p:nvPr/>
        </p:nvSpPr>
        <p:spPr>
          <a:xfrm>
            <a:off x="5698271" y="2547893"/>
            <a:ext cx="764976" cy="14273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C8F1F-35DC-2C22-27F2-FC3497149A7F}"/>
              </a:ext>
            </a:extLst>
          </p:cNvPr>
          <p:cNvSpPr/>
          <p:nvPr/>
        </p:nvSpPr>
        <p:spPr>
          <a:xfrm>
            <a:off x="5705706" y="2748824"/>
            <a:ext cx="891355" cy="14273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D483F4-C2A9-F05C-AF30-30D29EDC9AED}"/>
              </a:ext>
            </a:extLst>
          </p:cNvPr>
          <p:cNvSpPr/>
          <p:nvPr/>
        </p:nvSpPr>
        <p:spPr>
          <a:xfrm>
            <a:off x="5705706" y="2945620"/>
            <a:ext cx="891355" cy="14273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70E905-AE96-B62C-254B-BAB4BCC455AC}"/>
              </a:ext>
            </a:extLst>
          </p:cNvPr>
          <p:cNvSpPr/>
          <p:nvPr/>
        </p:nvSpPr>
        <p:spPr>
          <a:xfrm>
            <a:off x="5705706" y="3155471"/>
            <a:ext cx="797685" cy="14273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5B8900-E965-F964-E761-9C649B1A5143}"/>
              </a:ext>
            </a:extLst>
          </p:cNvPr>
          <p:cNvSpPr/>
          <p:nvPr/>
        </p:nvSpPr>
        <p:spPr>
          <a:xfrm>
            <a:off x="5692326" y="2162223"/>
            <a:ext cx="757541" cy="14273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005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lIns="91440" tIns="45720" rIns="91440" bIns="45720" anchor="t">
            <a:noAutofit/>
          </a:bodyPr>
          <a:lstStyle/>
          <a:p>
            <a:r>
              <a:rPr lang="en-US" dirty="0">
                <a:latin typeface="Open Sans"/>
                <a:ea typeface="Open Sans"/>
                <a:cs typeface="Open Sans"/>
              </a:rPr>
              <a:t>Lesson 7: Learn Code Re-Use and Encapsulation with Terraform Modules</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7.2 Creating a module demo </a:t>
            </a:r>
          </a:p>
        </p:txBody>
      </p:sp>
    </p:spTree>
    <p:extLst>
      <p:ext uri="{BB962C8B-B14F-4D97-AF65-F5344CB8AC3E}">
        <p14:creationId xmlns:p14="http://schemas.microsoft.com/office/powerpoint/2010/main" val="15333115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Demo: Create a Module</a:t>
            </a:r>
            <a:endParaRPr lang="en-US" dirty="0"/>
          </a:p>
        </p:txBody>
      </p:sp>
      <p:pic>
        <p:nvPicPr>
          <p:cNvPr id="5" name="Picture 4">
            <a:extLst>
              <a:ext uri="{FF2B5EF4-FFF2-40B4-BE49-F238E27FC236}">
                <a16:creationId xmlns:a16="http://schemas.microsoft.com/office/drawing/2014/main" id="{D574203B-AC60-8101-AF24-A2A5229D405B}"/>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3D16185E-7CB2-FE69-786B-9EDDEC2393F7}"/>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21177907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lIns="91440" tIns="45720" rIns="91440" bIns="45720" anchor="t">
            <a:noAutofit/>
          </a:bodyPr>
          <a:lstStyle/>
          <a:p>
            <a:r>
              <a:rPr lang="en-US" dirty="0">
                <a:latin typeface="Open Sans"/>
                <a:ea typeface="Open Sans"/>
                <a:cs typeface="Open Sans"/>
              </a:rPr>
              <a:t>Lesson 7: Learn Code Re-Use and Encapsulation with Terraform Modules</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7.3 Distributing your modules</a:t>
            </a:r>
          </a:p>
        </p:txBody>
      </p:sp>
    </p:spTree>
    <p:extLst>
      <p:ext uri="{BB962C8B-B14F-4D97-AF65-F5344CB8AC3E}">
        <p14:creationId xmlns:p14="http://schemas.microsoft.com/office/powerpoint/2010/main" val="10798314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anchor="ctr"/>
          <a:lstStyle/>
          <a:p>
            <a:pPr marL="0" indent="0" algn="ctr">
              <a:buNone/>
            </a:pPr>
            <a:r>
              <a:rPr lang="en-US" b="1" dirty="0"/>
              <a:t>Distribution Methods</a:t>
            </a:r>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anchor="ctr"/>
          <a:lstStyle/>
          <a:p>
            <a:r>
              <a:rPr lang="en-US" dirty="0"/>
              <a:t>Filesystem</a:t>
            </a:r>
          </a:p>
          <a:p>
            <a:r>
              <a:rPr lang="en-US" dirty="0"/>
              <a:t>VCS</a:t>
            </a:r>
          </a:p>
          <a:p>
            <a:r>
              <a:rPr lang="en-US" dirty="0"/>
              <a:t>Registry</a:t>
            </a: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Module Distribution</a:t>
            </a:r>
          </a:p>
        </p:txBody>
      </p:sp>
    </p:spTree>
    <p:extLst>
      <p:ext uri="{BB962C8B-B14F-4D97-AF65-F5344CB8AC3E}">
        <p14:creationId xmlns:p14="http://schemas.microsoft.com/office/powerpoint/2010/main" val="209530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3C232-CBE3-F0B0-41E5-7B8A2D9C4DB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2EDEA-6E3C-7919-D6EA-FD6A1B39130F}"/>
              </a:ext>
            </a:extLst>
          </p:cNvPr>
          <p:cNvSpPr>
            <a:spLocks noGrp="1"/>
          </p:cNvSpPr>
          <p:nvPr>
            <p:ph sz="half" idx="1"/>
          </p:nvPr>
        </p:nvSpPr>
        <p:spPr/>
        <p:txBody>
          <a:bodyPr anchor="ctr"/>
          <a:lstStyle/>
          <a:p>
            <a:pPr marL="0" indent="0" algn="ctr">
              <a:buNone/>
            </a:pPr>
            <a:r>
              <a:rPr lang="en-US" b="1" dirty="0"/>
              <a:t>Filesystem</a:t>
            </a:r>
          </a:p>
        </p:txBody>
      </p:sp>
      <p:sp>
        <p:nvSpPr>
          <p:cNvPr id="3" name="Content Placeholder 2">
            <a:extLst>
              <a:ext uri="{FF2B5EF4-FFF2-40B4-BE49-F238E27FC236}">
                <a16:creationId xmlns:a16="http://schemas.microsoft.com/office/drawing/2014/main" id="{4E9A35AB-AB25-350E-F4DC-85D2823A14EC}"/>
              </a:ext>
            </a:extLst>
          </p:cNvPr>
          <p:cNvSpPr>
            <a:spLocks noGrp="1"/>
          </p:cNvSpPr>
          <p:nvPr>
            <p:ph sz="half" idx="2"/>
          </p:nvPr>
        </p:nvSpPr>
        <p:spPr/>
        <p:txBody>
          <a:bodyPr anchor="ctr"/>
          <a:lstStyle/>
          <a:p>
            <a:r>
              <a:rPr lang="en-US" dirty="0"/>
              <a:t>Modules are stored in directories.</a:t>
            </a:r>
          </a:p>
          <a:p>
            <a:r>
              <a:rPr lang="en-US" dirty="0"/>
              <a:t>May be embedded in other modules (submodules).</a:t>
            </a:r>
          </a:p>
          <a:p>
            <a:endParaRPr lang="en-US" dirty="0"/>
          </a:p>
          <a:p>
            <a:endParaRPr lang="en-US" dirty="0"/>
          </a:p>
        </p:txBody>
      </p:sp>
      <p:sp>
        <p:nvSpPr>
          <p:cNvPr id="4" name="Title 3">
            <a:extLst>
              <a:ext uri="{FF2B5EF4-FFF2-40B4-BE49-F238E27FC236}">
                <a16:creationId xmlns:a16="http://schemas.microsoft.com/office/drawing/2014/main" id="{4C783AE5-B676-326F-D0F7-9A92FE69FB9B}"/>
              </a:ext>
            </a:extLst>
          </p:cNvPr>
          <p:cNvSpPr>
            <a:spLocks noGrp="1"/>
          </p:cNvSpPr>
          <p:nvPr>
            <p:ph type="title"/>
          </p:nvPr>
        </p:nvSpPr>
        <p:spPr/>
        <p:txBody>
          <a:bodyPr/>
          <a:lstStyle/>
          <a:p>
            <a:r>
              <a:rPr lang="en-US" dirty="0"/>
              <a:t>Module Distribution</a:t>
            </a:r>
          </a:p>
        </p:txBody>
      </p:sp>
    </p:spTree>
    <p:extLst>
      <p:ext uri="{BB962C8B-B14F-4D97-AF65-F5344CB8AC3E}">
        <p14:creationId xmlns:p14="http://schemas.microsoft.com/office/powerpoint/2010/main" val="425025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B2477-0620-3413-0EFC-50198F944BE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4036A4-281C-E863-5E81-F00DD1067041}"/>
              </a:ext>
            </a:extLst>
          </p:cNvPr>
          <p:cNvSpPr>
            <a:spLocks noGrp="1"/>
          </p:cNvSpPr>
          <p:nvPr>
            <p:ph sz="half" idx="1"/>
          </p:nvPr>
        </p:nvSpPr>
        <p:spPr/>
        <p:txBody>
          <a:bodyPr anchor="ctr"/>
          <a:lstStyle/>
          <a:p>
            <a:pPr marL="0" indent="0" algn="ctr">
              <a:buNone/>
            </a:pPr>
            <a:r>
              <a:rPr lang="en-US" b="1" dirty="0"/>
              <a:t>Filesystem</a:t>
            </a:r>
          </a:p>
        </p:txBody>
      </p:sp>
      <p:sp>
        <p:nvSpPr>
          <p:cNvPr id="4" name="Title 3">
            <a:extLst>
              <a:ext uri="{FF2B5EF4-FFF2-40B4-BE49-F238E27FC236}">
                <a16:creationId xmlns:a16="http://schemas.microsoft.com/office/drawing/2014/main" id="{CDB56964-0119-C143-24AC-B935831912CE}"/>
              </a:ext>
            </a:extLst>
          </p:cNvPr>
          <p:cNvSpPr>
            <a:spLocks noGrp="1"/>
          </p:cNvSpPr>
          <p:nvPr>
            <p:ph type="title"/>
          </p:nvPr>
        </p:nvSpPr>
        <p:spPr/>
        <p:txBody>
          <a:bodyPr/>
          <a:lstStyle/>
          <a:p>
            <a:r>
              <a:rPr lang="en-US" dirty="0"/>
              <a:t>Module Distribution</a:t>
            </a:r>
          </a:p>
        </p:txBody>
      </p:sp>
      <p:pic>
        <p:nvPicPr>
          <p:cNvPr id="8" name="Picture 7">
            <a:extLst>
              <a:ext uri="{FF2B5EF4-FFF2-40B4-BE49-F238E27FC236}">
                <a16:creationId xmlns:a16="http://schemas.microsoft.com/office/drawing/2014/main" id="{D0A1930F-A717-9C7D-054E-98C691FF7045}"/>
              </a:ext>
            </a:extLst>
          </p:cNvPr>
          <p:cNvPicPr>
            <a:picLocks noChangeAspect="1"/>
          </p:cNvPicPr>
          <p:nvPr/>
        </p:nvPicPr>
        <p:blipFill>
          <a:blip r:embed="rId2"/>
          <a:stretch>
            <a:fillRect/>
          </a:stretch>
        </p:blipFill>
        <p:spPr>
          <a:xfrm>
            <a:off x="5797411" y="1155266"/>
            <a:ext cx="1485028" cy="3310240"/>
          </a:xfrm>
          <a:prstGeom prst="rect">
            <a:avLst/>
          </a:prstGeom>
        </p:spPr>
      </p:pic>
    </p:spTree>
    <p:extLst>
      <p:ext uri="{BB962C8B-B14F-4D97-AF65-F5344CB8AC3E}">
        <p14:creationId xmlns:p14="http://schemas.microsoft.com/office/powerpoint/2010/main" val="2101165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2: </a:t>
            </a:r>
            <a:r>
              <a:rPr lang="fr-FR" dirty="0" err="1"/>
              <a:t>Introduce</a:t>
            </a:r>
            <a:r>
              <a:rPr lang="fr-FR" dirty="0"/>
              <a:t> Infrastructure as Code</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2.1 Beginning with a look back: How did we get here? </a:t>
            </a:r>
          </a:p>
        </p:txBody>
      </p:sp>
    </p:spTree>
    <p:extLst>
      <p:ext uri="{BB962C8B-B14F-4D97-AF65-F5344CB8AC3E}">
        <p14:creationId xmlns:p14="http://schemas.microsoft.com/office/powerpoint/2010/main" val="27375748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D8095-EE01-1CCD-2175-2134CC23E8C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F57A58-7D52-6EC5-71BB-58A9EFEDDF15}"/>
              </a:ext>
            </a:extLst>
          </p:cNvPr>
          <p:cNvSpPr>
            <a:spLocks noGrp="1"/>
          </p:cNvSpPr>
          <p:nvPr>
            <p:ph sz="half" idx="1"/>
          </p:nvPr>
        </p:nvSpPr>
        <p:spPr/>
        <p:txBody>
          <a:bodyPr anchor="ctr"/>
          <a:lstStyle/>
          <a:p>
            <a:pPr marL="0" indent="0" algn="ctr">
              <a:buNone/>
            </a:pPr>
            <a:r>
              <a:rPr lang="en-US" b="1" dirty="0"/>
              <a:t>VCS</a:t>
            </a:r>
          </a:p>
        </p:txBody>
      </p:sp>
      <p:sp>
        <p:nvSpPr>
          <p:cNvPr id="3" name="Content Placeholder 2">
            <a:extLst>
              <a:ext uri="{FF2B5EF4-FFF2-40B4-BE49-F238E27FC236}">
                <a16:creationId xmlns:a16="http://schemas.microsoft.com/office/drawing/2014/main" id="{140B86C0-2254-5C28-BF31-E326ECE77D62}"/>
              </a:ext>
            </a:extLst>
          </p:cNvPr>
          <p:cNvSpPr>
            <a:spLocks noGrp="1"/>
          </p:cNvSpPr>
          <p:nvPr>
            <p:ph sz="half" idx="2"/>
          </p:nvPr>
        </p:nvSpPr>
        <p:spPr/>
        <p:txBody>
          <a:bodyPr anchor="ctr"/>
          <a:lstStyle/>
          <a:p>
            <a:r>
              <a:rPr lang="en-US" dirty="0"/>
              <a:t>Stored directly in Version Control System.</a:t>
            </a:r>
          </a:p>
          <a:p>
            <a:r>
              <a:rPr lang="en-US" dirty="0"/>
              <a:t>May be versioned.</a:t>
            </a:r>
          </a:p>
          <a:p>
            <a:endParaRPr lang="en-US" dirty="0"/>
          </a:p>
        </p:txBody>
      </p:sp>
      <p:sp>
        <p:nvSpPr>
          <p:cNvPr id="4" name="Title 3">
            <a:extLst>
              <a:ext uri="{FF2B5EF4-FFF2-40B4-BE49-F238E27FC236}">
                <a16:creationId xmlns:a16="http://schemas.microsoft.com/office/drawing/2014/main" id="{CBD40F19-3C76-2A52-B5AE-6D8868E10912}"/>
              </a:ext>
            </a:extLst>
          </p:cNvPr>
          <p:cNvSpPr>
            <a:spLocks noGrp="1"/>
          </p:cNvSpPr>
          <p:nvPr>
            <p:ph type="title"/>
          </p:nvPr>
        </p:nvSpPr>
        <p:spPr/>
        <p:txBody>
          <a:bodyPr/>
          <a:lstStyle/>
          <a:p>
            <a:r>
              <a:rPr lang="en-US" dirty="0"/>
              <a:t>Module Distribution</a:t>
            </a:r>
          </a:p>
        </p:txBody>
      </p:sp>
    </p:spTree>
    <p:extLst>
      <p:ext uri="{BB962C8B-B14F-4D97-AF65-F5344CB8AC3E}">
        <p14:creationId xmlns:p14="http://schemas.microsoft.com/office/powerpoint/2010/main" val="392350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46D3B-917C-432A-9E91-4A59DB99E32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CD2120-9592-7E8F-0B00-22DEC19A7C9C}"/>
              </a:ext>
            </a:extLst>
          </p:cNvPr>
          <p:cNvSpPr>
            <a:spLocks noGrp="1"/>
          </p:cNvSpPr>
          <p:nvPr>
            <p:ph sz="half" idx="1"/>
          </p:nvPr>
        </p:nvSpPr>
        <p:spPr/>
        <p:txBody>
          <a:bodyPr anchor="ctr"/>
          <a:lstStyle/>
          <a:p>
            <a:pPr marL="0" indent="0" algn="ctr">
              <a:buNone/>
            </a:pPr>
            <a:r>
              <a:rPr lang="en-US" b="1" dirty="0"/>
              <a:t>VCS</a:t>
            </a:r>
          </a:p>
        </p:txBody>
      </p:sp>
      <p:sp>
        <p:nvSpPr>
          <p:cNvPr id="3" name="Content Placeholder 2">
            <a:extLst>
              <a:ext uri="{FF2B5EF4-FFF2-40B4-BE49-F238E27FC236}">
                <a16:creationId xmlns:a16="http://schemas.microsoft.com/office/drawing/2014/main" id="{4F918BF6-5C3E-1B1D-D532-9C05BED2D180}"/>
              </a:ext>
            </a:extLst>
          </p:cNvPr>
          <p:cNvSpPr>
            <a:spLocks noGrp="1"/>
          </p:cNvSpPr>
          <p:nvPr>
            <p:ph sz="half" idx="2"/>
          </p:nvPr>
        </p:nvSpPr>
        <p:spPr/>
        <p:txBody>
          <a:bodyPr anchor="ctr"/>
          <a:lstStyle/>
          <a:p>
            <a:r>
              <a:rPr lang="en-US" dirty="0"/>
              <a:t>Mono repo</a:t>
            </a:r>
          </a:p>
          <a:p>
            <a:pPr lvl="1"/>
            <a:r>
              <a:rPr lang="en-US" dirty="0"/>
              <a:t>All modules share version</a:t>
            </a:r>
          </a:p>
          <a:p>
            <a:pPr lvl="1"/>
            <a:r>
              <a:rPr lang="en-US" dirty="0"/>
              <a:t>Better for composition</a:t>
            </a:r>
          </a:p>
          <a:p>
            <a:r>
              <a:rPr lang="en-US" dirty="0"/>
              <a:t>Multi repo</a:t>
            </a:r>
          </a:p>
          <a:p>
            <a:pPr lvl="1"/>
            <a:r>
              <a:rPr lang="en-US" dirty="0"/>
              <a:t>Versioned independently</a:t>
            </a:r>
          </a:p>
          <a:p>
            <a:endParaRPr lang="en-US" dirty="0"/>
          </a:p>
        </p:txBody>
      </p:sp>
      <p:sp>
        <p:nvSpPr>
          <p:cNvPr id="4" name="Title 3">
            <a:extLst>
              <a:ext uri="{FF2B5EF4-FFF2-40B4-BE49-F238E27FC236}">
                <a16:creationId xmlns:a16="http://schemas.microsoft.com/office/drawing/2014/main" id="{420FCC7D-C48A-1FC4-7CFE-6CD00E3F9750}"/>
              </a:ext>
            </a:extLst>
          </p:cNvPr>
          <p:cNvSpPr>
            <a:spLocks noGrp="1"/>
          </p:cNvSpPr>
          <p:nvPr>
            <p:ph type="title"/>
          </p:nvPr>
        </p:nvSpPr>
        <p:spPr/>
        <p:txBody>
          <a:bodyPr/>
          <a:lstStyle/>
          <a:p>
            <a:r>
              <a:rPr lang="en-US" dirty="0"/>
              <a:t>Module Distribution</a:t>
            </a:r>
          </a:p>
        </p:txBody>
      </p:sp>
    </p:spTree>
    <p:extLst>
      <p:ext uri="{BB962C8B-B14F-4D97-AF65-F5344CB8AC3E}">
        <p14:creationId xmlns:p14="http://schemas.microsoft.com/office/powerpoint/2010/main" val="382912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D3E37-38B6-1C0F-2C92-2E2938E8A5E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2FDEA1-2378-E73D-15D4-1E8606EC2DDC}"/>
              </a:ext>
            </a:extLst>
          </p:cNvPr>
          <p:cNvSpPr>
            <a:spLocks noGrp="1"/>
          </p:cNvSpPr>
          <p:nvPr>
            <p:ph sz="half" idx="1"/>
          </p:nvPr>
        </p:nvSpPr>
        <p:spPr/>
        <p:txBody>
          <a:bodyPr anchor="ctr"/>
          <a:lstStyle/>
          <a:p>
            <a:pPr marL="0" indent="0" algn="ctr">
              <a:buNone/>
            </a:pPr>
            <a:r>
              <a:rPr lang="en-US" b="1" dirty="0"/>
              <a:t>Registry</a:t>
            </a:r>
          </a:p>
        </p:txBody>
      </p:sp>
      <p:sp>
        <p:nvSpPr>
          <p:cNvPr id="3" name="Content Placeholder 2">
            <a:extLst>
              <a:ext uri="{FF2B5EF4-FFF2-40B4-BE49-F238E27FC236}">
                <a16:creationId xmlns:a16="http://schemas.microsoft.com/office/drawing/2014/main" id="{7E4200F7-9390-A794-A188-008D0D8D6D6E}"/>
              </a:ext>
            </a:extLst>
          </p:cNvPr>
          <p:cNvSpPr>
            <a:spLocks noGrp="1"/>
          </p:cNvSpPr>
          <p:nvPr>
            <p:ph sz="half" idx="2"/>
          </p:nvPr>
        </p:nvSpPr>
        <p:spPr/>
        <p:txBody>
          <a:bodyPr anchor="ctr"/>
          <a:lstStyle/>
          <a:p>
            <a:r>
              <a:rPr lang="en-US" dirty="0"/>
              <a:t>Sourced from VCS</a:t>
            </a:r>
          </a:p>
          <a:p>
            <a:r>
              <a:rPr lang="en-US" dirty="0"/>
              <a:t>Public or private</a:t>
            </a:r>
          </a:p>
          <a:p>
            <a:r>
              <a:rPr lang="en-US" dirty="0"/>
              <a:t>Enhanced versioning</a:t>
            </a:r>
          </a:p>
          <a:p>
            <a:r>
              <a:rPr lang="en-US" dirty="0"/>
              <a:t>Better discoverability</a:t>
            </a:r>
          </a:p>
          <a:p>
            <a:endParaRPr lang="en-US" dirty="0"/>
          </a:p>
        </p:txBody>
      </p:sp>
      <p:sp>
        <p:nvSpPr>
          <p:cNvPr id="4" name="Title 3">
            <a:extLst>
              <a:ext uri="{FF2B5EF4-FFF2-40B4-BE49-F238E27FC236}">
                <a16:creationId xmlns:a16="http://schemas.microsoft.com/office/drawing/2014/main" id="{BF5299DD-13AE-AEA1-DF9F-2518397D1A60}"/>
              </a:ext>
            </a:extLst>
          </p:cNvPr>
          <p:cNvSpPr>
            <a:spLocks noGrp="1"/>
          </p:cNvSpPr>
          <p:nvPr>
            <p:ph type="title"/>
          </p:nvPr>
        </p:nvSpPr>
        <p:spPr/>
        <p:txBody>
          <a:bodyPr/>
          <a:lstStyle/>
          <a:p>
            <a:r>
              <a:rPr lang="en-US" dirty="0"/>
              <a:t>Module Distribution</a:t>
            </a:r>
          </a:p>
        </p:txBody>
      </p:sp>
    </p:spTree>
    <p:extLst>
      <p:ext uri="{BB962C8B-B14F-4D97-AF65-F5344CB8AC3E}">
        <p14:creationId xmlns:p14="http://schemas.microsoft.com/office/powerpoint/2010/main" val="207079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4A926-7369-064D-34FF-4FE83792BB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B63339-8FDC-9A0F-F4E0-4E65AB01C1BA}"/>
              </a:ext>
            </a:extLst>
          </p:cNvPr>
          <p:cNvSpPr>
            <a:spLocks noGrp="1"/>
          </p:cNvSpPr>
          <p:nvPr>
            <p:ph sz="half" idx="1"/>
          </p:nvPr>
        </p:nvSpPr>
        <p:spPr/>
        <p:txBody>
          <a:bodyPr anchor="ctr"/>
          <a:lstStyle/>
          <a:p>
            <a:pPr marL="0" indent="0" algn="ctr">
              <a:buNone/>
            </a:pPr>
            <a:r>
              <a:rPr lang="en-US" b="1" dirty="0"/>
              <a:t>Module types</a:t>
            </a:r>
          </a:p>
        </p:txBody>
      </p:sp>
      <p:sp>
        <p:nvSpPr>
          <p:cNvPr id="3" name="Content Placeholder 2">
            <a:extLst>
              <a:ext uri="{FF2B5EF4-FFF2-40B4-BE49-F238E27FC236}">
                <a16:creationId xmlns:a16="http://schemas.microsoft.com/office/drawing/2014/main" id="{1C4C275C-3A9C-FBEC-F698-81178F7EDD9E}"/>
              </a:ext>
            </a:extLst>
          </p:cNvPr>
          <p:cNvSpPr>
            <a:spLocks noGrp="1"/>
          </p:cNvSpPr>
          <p:nvPr>
            <p:ph sz="half" idx="2"/>
          </p:nvPr>
        </p:nvSpPr>
        <p:spPr>
          <a:xfrm>
            <a:off x="4571080" y="1388460"/>
            <a:ext cx="4038600" cy="3394472"/>
          </a:xfrm>
        </p:spPr>
        <p:txBody>
          <a:bodyPr anchor="ctr">
            <a:normAutofit fontScale="85000" lnSpcReduction="20000"/>
          </a:bodyPr>
          <a:lstStyle/>
          <a:p>
            <a:r>
              <a:rPr lang="en-US" dirty="0"/>
              <a:t>Low level</a:t>
            </a:r>
          </a:p>
          <a:p>
            <a:pPr lvl="1"/>
            <a:r>
              <a:rPr lang="en-US" dirty="0">
                <a:latin typeface="Open Sans"/>
                <a:ea typeface="Open Sans"/>
                <a:cs typeface="Open Sans"/>
              </a:rPr>
              <a:t>Wraps a few related resources</a:t>
            </a:r>
          </a:p>
          <a:p>
            <a:pPr lvl="1"/>
            <a:r>
              <a:rPr lang="en-US" dirty="0">
                <a:latin typeface="Open Sans"/>
                <a:ea typeface="Open Sans"/>
                <a:cs typeface="Open Sans"/>
              </a:rPr>
              <a:t>Used to standardize resources</a:t>
            </a:r>
          </a:p>
          <a:p>
            <a:pPr lvl="1"/>
            <a:r>
              <a:rPr lang="en-US" dirty="0"/>
              <a:t>Examples:</a:t>
            </a:r>
          </a:p>
          <a:p>
            <a:pPr lvl="2"/>
            <a:r>
              <a:rPr lang="en-US" dirty="0">
                <a:latin typeface="Open Sans"/>
                <a:ea typeface="Open Sans"/>
                <a:cs typeface="Open Sans"/>
              </a:rPr>
              <a:t>S3 Bucket</a:t>
            </a:r>
          </a:p>
          <a:p>
            <a:pPr lvl="2"/>
            <a:r>
              <a:rPr lang="en-US" dirty="0">
                <a:latin typeface="Open Sans"/>
                <a:ea typeface="Open Sans"/>
                <a:cs typeface="Open Sans"/>
              </a:rPr>
              <a:t>VPC</a:t>
            </a:r>
          </a:p>
          <a:p>
            <a:r>
              <a:rPr lang="en-US" dirty="0"/>
              <a:t>High level</a:t>
            </a:r>
          </a:p>
          <a:p>
            <a:pPr lvl="1"/>
            <a:r>
              <a:rPr lang="en-US" dirty="0">
                <a:latin typeface="Open Sans"/>
                <a:ea typeface="Open Sans"/>
                <a:cs typeface="Open Sans"/>
              </a:rPr>
              <a:t>Composed of low-level modules</a:t>
            </a:r>
          </a:p>
          <a:p>
            <a:pPr lvl="1"/>
            <a:r>
              <a:rPr lang="en-US" dirty="0">
                <a:latin typeface="Open Sans"/>
                <a:ea typeface="Open Sans"/>
                <a:cs typeface="Open Sans"/>
              </a:rPr>
              <a:t>Sometimes called “Components” or “Patterns”</a:t>
            </a:r>
            <a:endParaRPr lang="en-US" dirty="0">
              <a:ea typeface="Open Sans"/>
              <a:cs typeface="Open Sans"/>
            </a:endParaRPr>
          </a:p>
          <a:p>
            <a:pPr lvl="1"/>
            <a:r>
              <a:rPr lang="en-US" dirty="0"/>
              <a:t>Examples:</a:t>
            </a:r>
          </a:p>
          <a:p>
            <a:pPr lvl="2"/>
            <a:r>
              <a:rPr lang="en-US" dirty="0">
                <a:latin typeface="Open Sans"/>
                <a:ea typeface="Open Sans"/>
                <a:cs typeface="Open Sans"/>
              </a:rPr>
              <a:t>Load balanced application</a:t>
            </a:r>
          </a:p>
          <a:p>
            <a:pPr lvl="2"/>
            <a:endParaRPr lang="en-US" dirty="0"/>
          </a:p>
          <a:p>
            <a:endParaRPr lang="en-US" dirty="0"/>
          </a:p>
        </p:txBody>
      </p:sp>
      <p:sp>
        <p:nvSpPr>
          <p:cNvPr id="4" name="Title 3">
            <a:extLst>
              <a:ext uri="{FF2B5EF4-FFF2-40B4-BE49-F238E27FC236}">
                <a16:creationId xmlns:a16="http://schemas.microsoft.com/office/drawing/2014/main" id="{72257192-C430-0E44-1E64-C53738D23633}"/>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Module Types</a:t>
            </a:r>
            <a:endParaRPr lang="en-US" dirty="0"/>
          </a:p>
        </p:txBody>
      </p:sp>
    </p:spTree>
    <p:extLst>
      <p:ext uri="{BB962C8B-B14F-4D97-AF65-F5344CB8AC3E}">
        <p14:creationId xmlns:p14="http://schemas.microsoft.com/office/powerpoint/2010/main" val="75260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a picture&#10;&#10;Description automatically generated">
            <a:extLst>
              <a:ext uri="{FF2B5EF4-FFF2-40B4-BE49-F238E27FC236}">
                <a16:creationId xmlns:a16="http://schemas.microsoft.com/office/drawing/2014/main" id="{814B746A-DAD6-5791-A49F-BA0D985BBF8F}"/>
              </a:ext>
            </a:extLst>
          </p:cNvPr>
          <p:cNvPicPr>
            <a:picLocks noGrp="1" noChangeAspect="1"/>
          </p:cNvPicPr>
          <p:nvPr>
            <p:ph type="pic" sz="quarter" idx="10"/>
          </p:nvPr>
        </p:nvPicPr>
        <p:blipFill>
          <a:blip r:embed="rId3"/>
          <a:srcRect l="10727" r="10727"/>
          <a:stretch>
            <a:fillRect/>
          </a:stretch>
        </p:blipFill>
        <p:spPr/>
      </p:pic>
      <p:sp>
        <p:nvSpPr>
          <p:cNvPr id="3" name="Text Placeholder 2">
            <a:extLst>
              <a:ext uri="{FF2B5EF4-FFF2-40B4-BE49-F238E27FC236}">
                <a16:creationId xmlns:a16="http://schemas.microsoft.com/office/drawing/2014/main" id="{3C26289F-11A7-254E-BAFD-7335F7BE1624}"/>
              </a:ext>
            </a:extLst>
          </p:cNvPr>
          <p:cNvSpPr>
            <a:spLocks noGrp="1"/>
          </p:cNvSpPr>
          <p:nvPr>
            <p:ph type="body" sz="quarter" idx="11"/>
          </p:nvPr>
        </p:nvSpPr>
        <p:spPr/>
        <p:txBody>
          <a:bodyPr/>
          <a:lstStyle/>
          <a:p>
            <a:r>
              <a:rPr lang="en-US" dirty="0"/>
              <a:t>Lesson 8: Learn Collaboration with Terraform</a:t>
            </a:r>
          </a:p>
        </p:txBody>
      </p:sp>
      <p:sp>
        <p:nvSpPr>
          <p:cNvPr id="4" name="Text Placeholder 3">
            <a:extLst>
              <a:ext uri="{FF2B5EF4-FFF2-40B4-BE49-F238E27FC236}">
                <a16:creationId xmlns:a16="http://schemas.microsoft.com/office/drawing/2014/main" id="{6824B3CE-C245-3C43-86DD-8F772F163ACE}"/>
              </a:ext>
            </a:extLst>
          </p:cNvPr>
          <p:cNvSpPr>
            <a:spLocks noGrp="1"/>
          </p:cNvSpPr>
          <p:nvPr>
            <p:ph type="body" sz="quarter" idx="12"/>
          </p:nvPr>
        </p:nvSpPr>
        <p:spPr/>
        <p:txBody>
          <a:bodyPr/>
          <a:lstStyle/>
          <a:p>
            <a:r>
              <a:rPr lang="en-US" dirty="0"/>
              <a:t>8.1 Understanding Terraform backends</a:t>
            </a:r>
          </a:p>
          <a:p>
            <a:endParaRPr lang="en-US" dirty="0"/>
          </a:p>
          <a:p>
            <a:r>
              <a:rPr lang="en-US" dirty="0"/>
              <a:t>8.2 Understanding Terraform workspaces</a:t>
            </a:r>
          </a:p>
          <a:p>
            <a:endParaRPr lang="en-US" dirty="0"/>
          </a:p>
          <a:p>
            <a:r>
              <a:rPr lang="en-US" dirty="0"/>
              <a:t>8.3 Using Terraform in multi-team environments</a:t>
            </a:r>
          </a:p>
        </p:txBody>
      </p:sp>
    </p:spTree>
    <p:extLst>
      <p:ext uri="{BB962C8B-B14F-4D97-AF65-F5344CB8AC3E}">
        <p14:creationId xmlns:p14="http://schemas.microsoft.com/office/powerpoint/2010/main" val="27320733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8: Learn Collaboration with Terraform</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8.1 Understanding Terraform backends</a:t>
            </a:r>
          </a:p>
        </p:txBody>
      </p:sp>
    </p:spTree>
    <p:extLst>
      <p:ext uri="{BB962C8B-B14F-4D97-AF65-F5344CB8AC3E}">
        <p14:creationId xmlns:p14="http://schemas.microsoft.com/office/powerpoint/2010/main" val="32534251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B6E52-3099-8AD3-1CEA-9151F32CD9C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677946-B2B5-496C-C210-6455E3645984}"/>
              </a:ext>
            </a:extLst>
          </p:cNvPr>
          <p:cNvSpPr>
            <a:spLocks noGrp="1"/>
          </p:cNvSpPr>
          <p:nvPr>
            <p:ph sz="half" idx="1"/>
          </p:nvPr>
        </p:nvSpPr>
        <p:spPr/>
        <p:txBody>
          <a:bodyPr anchor="ctr"/>
          <a:lstStyle/>
          <a:p>
            <a:pPr marL="0" indent="0" algn="ctr">
              <a:buNone/>
            </a:pPr>
            <a:r>
              <a:rPr lang="en-US" b="1" dirty="0"/>
              <a:t>Backends</a:t>
            </a:r>
          </a:p>
        </p:txBody>
      </p:sp>
      <p:sp>
        <p:nvSpPr>
          <p:cNvPr id="3" name="Content Placeholder 2">
            <a:extLst>
              <a:ext uri="{FF2B5EF4-FFF2-40B4-BE49-F238E27FC236}">
                <a16:creationId xmlns:a16="http://schemas.microsoft.com/office/drawing/2014/main" id="{ADC1451C-C685-C983-5A9B-A132C90098F3}"/>
              </a:ext>
            </a:extLst>
          </p:cNvPr>
          <p:cNvSpPr>
            <a:spLocks noGrp="1"/>
          </p:cNvSpPr>
          <p:nvPr>
            <p:ph sz="half" idx="2"/>
          </p:nvPr>
        </p:nvSpPr>
        <p:spPr/>
        <p:txBody>
          <a:bodyPr anchor="ctr">
            <a:normAutofit/>
          </a:bodyPr>
          <a:lstStyle/>
          <a:p>
            <a:pPr lvl="2"/>
            <a:r>
              <a:rPr lang="en-US" dirty="0">
                <a:latin typeface="Open Sans"/>
                <a:ea typeface="Open Sans"/>
                <a:cs typeface="Open Sans"/>
              </a:rPr>
              <a:t>Remote storage</a:t>
            </a:r>
          </a:p>
          <a:p>
            <a:pPr lvl="2"/>
            <a:r>
              <a:rPr lang="en-US" dirty="0">
                <a:latin typeface="Open Sans"/>
                <a:ea typeface="Open Sans"/>
                <a:cs typeface="Open Sans"/>
              </a:rPr>
              <a:t>Accessible everywhere Terraform is run</a:t>
            </a:r>
          </a:p>
          <a:p>
            <a:pPr lvl="2"/>
            <a:r>
              <a:rPr lang="en-US" dirty="0">
                <a:latin typeface="Open Sans"/>
                <a:ea typeface="Open Sans"/>
                <a:cs typeface="Open Sans"/>
              </a:rPr>
              <a:t>Locking</a:t>
            </a:r>
          </a:p>
          <a:p>
            <a:pPr lvl="2"/>
            <a:r>
              <a:rPr lang="en-US" dirty="0">
                <a:latin typeface="Open Sans"/>
                <a:ea typeface="Open Sans"/>
                <a:cs typeface="Open Sans"/>
              </a:rPr>
              <a:t>NOT VCS</a:t>
            </a:r>
          </a:p>
          <a:p>
            <a:endParaRPr lang="en-US" dirty="0"/>
          </a:p>
        </p:txBody>
      </p:sp>
      <p:sp>
        <p:nvSpPr>
          <p:cNvPr id="4" name="Title 3">
            <a:extLst>
              <a:ext uri="{FF2B5EF4-FFF2-40B4-BE49-F238E27FC236}">
                <a16:creationId xmlns:a16="http://schemas.microsoft.com/office/drawing/2014/main" id="{27FB404F-F465-6C54-69DD-1893E88A5CDE}"/>
              </a:ext>
            </a:extLst>
          </p:cNvPr>
          <p:cNvSpPr>
            <a:spLocks noGrp="1"/>
          </p:cNvSpPr>
          <p:nvPr>
            <p:ph type="title"/>
          </p:nvPr>
        </p:nvSpPr>
        <p:spPr/>
        <p:txBody>
          <a:bodyPr/>
          <a:lstStyle/>
          <a:p>
            <a:r>
              <a:rPr lang="en-US" dirty="0"/>
              <a:t>Backends</a:t>
            </a:r>
          </a:p>
        </p:txBody>
      </p:sp>
    </p:spTree>
    <p:extLst>
      <p:ext uri="{BB962C8B-B14F-4D97-AF65-F5344CB8AC3E}">
        <p14:creationId xmlns:p14="http://schemas.microsoft.com/office/powerpoint/2010/main" val="293219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DAB1E-59B3-E32D-4A93-364565A72A3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748948-53D2-91CF-C948-75195401A32A}"/>
              </a:ext>
            </a:extLst>
          </p:cNvPr>
          <p:cNvSpPr>
            <a:spLocks noGrp="1"/>
          </p:cNvSpPr>
          <p:nvPr>
            <p:ph sz="half" idx="1"/>
          </p:nvPr>
        </p:nvSpPr>
        <p:spPr/>
        <p:txBody>
          <a:bodyPr anchor="ctr"/>
          <a:lstStyle/>
          <a:p>
            <a:pPr marL="0" indent="0" algn="ctr">
              <a:buNone/>
            </a:pPr>
            <a:r>
              <a:rPr lang="en-US" b="1" dirty="0"/>
              <a:t>Backends</a:t>
            </a:r>
          </a:p>
        </p:txBody>
      </p:sp>
      <p:sp>
        <p:nvSpPr>
          <p:cNvPr id="3" name="Content Placeholder 2">
            <a:extLst>
              <a:ext uri="{FF2B5EF4-FFF2-40B4-BE49-F238E27FC236}">
                <a16:creationId xmlns:a16="http://schemas.microsoft.com/office/drawing/2014/main" id="{9A960922-CE06-725B-955B-E486B6225ADB}"/>
              </a:ext>
            </a:extLst>
          </p:cNvPr>
          <p:cNvSpPr>
            <a:spLocks noGrp="1"/>
          </p:cNvSpPr>
          <p:nvPr>
            <p:ph sz="half" idx="2"/>
          </p:nvPr>
        </p:nvSpPr>
        <p:spPr/>
        <p:txBody>
          <a:bodyPr anchor="ctr">
            <a:normAutofit/>
          </a:bodyPr>
          <a:lstStyle/>
          <a:p>
            <a:pPr lvl="2"/>
            <a:r>
              <a:rPr lang="en-US" dirty="0"/>
              <a:t>AWS S3</a:t>
            </a:r>
          </a:p>
          <a:p>
            <a:pPr lvl="2"/>
            <a:r>
              <a:rPr lang="en-US" dirty="0"/>
              <a:t>GCS</a:t>
            </a:r>
          </a:p>
          <a:p>
            <a:pPr lvl="2"/>
            <a:r>
              <a:rPr lang="en-US" dirty="0"/>
              <a:t>Azure Blob</a:t>
            </a:r>
          </a:p>
          <a:p>
            <a:pPr lvl="2"/>
            <a:r>
              <a:rPr lang="en-US" dirty="0"/>
              <a:t>Terraform Cloud</a:t>
            </a:r>
          </a:p>
          <a:p>
            <a:pPr lvl="2"/>
            <a:r>
              <a:rPr lang="en-US" dirty="0"/>
              <a:t>HTTP (GitLab)</a:t>
            </a:r>
          </a:p>
          <a:p>
            <a:endParaRPr lang="en-US" dirty="0"/>
          </a:p>
        </p:txBody>
      </p:sp>
      <p:sp>
        <p:nvSpPr>
          <p:cNvPr id="4" name="Title 3">
            <a:extLst>
              <a:ext uri="{FF2B5EF4-FFF2-40B4-BE49-F238E27FC236}">
                <a16:creationId xmlns:a16="http://schemas.microsoft.com/office/drawing/2014/main" id="{68E4D62C-7A2A-3000-BB37-9C116E7BD2DE}"/>
              </a:ext>
            </a:extLst>
          </p:cNvPr>
          <p:cNvSpPr>
            <a:spLocks noGrp="1"/>
          </p:cNvSpPr>
          <p:nvPr>
            <p:ph type="title"/>
          </p:nvPr>
        </p:nvSpPr>
        <p:spPr/>
        <p:txBody>
          <a:bodyPr/>
          <a:lstStyle/>
          <a:p>
            <a:r>
              <a:rPr lang="en-US" dirty="0"/>
              <a:t>Backends</a:t>
            </a:r>
          </a:p>
        </p:txBody>
      </p:sp>
    </p:spTree>
    <p:extLst>
      <p:ext uri="{BB962C8B-B14F-4D97-AF65-F5344CB8AC3E}">
        <p14:creationId xmlns:p14="http://schemas.microsoft.com/office/powerpoint/2010/main" val="110165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9EB8E-3043-B08F-12D8-09ED35E5DB9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4C159F-C84E-566A-8B50-BA54C238FBCB}"/>
              </a:ext>
            </a:extLst>
          </p:cNvPr>
          <p:cNvSpPr>
            <a:spLocks noGrp="1"/>
          </p:cNvSpPr>
          <p:nvPr>
            <p:ph sz="half" idx="1"/>
          </p:nvPr>
        </p:nvSpPr>
        <p:spPr/>
        <p:txBody>
          <a:bodyPr anchor="ctr"/>
          <a:lstStyle/>
          <a:p>
            <a:pPr marL="0" indent="0" algn="ctr">
              <a:buNone/>
            </a:pPr>
            <a:r>
              <a:rPr lang="en-US" b="1" dirty="0"/>
              <a:t>Configuration</a:t>
            </a:r>
          </a:p>
        </p:txBody>
      </p:sp>
      <p:sp>
        <p:nvSpPr>
          <p:cNvPr id="4" name="Title 3">
            <a:extLst>
              <a:ext uri="{FF2B5EF4-FFF2-40B4-BE49-F238E27FC236}">
                <a16:creationId xmlns:a16="http://schemas.microsoft.com/office/drawing/2014/main" id="{6D7240C8-6934-84DF-2E22-0DEFA821DA32}"/>
              </a:ext>
            </a:extLst>
          </p:cNvPr>
          <p:cNvSpPr>
            <a:spLocks noGrp="1"/>
          </p:cNvSpPr>
          <p:nvPr>
            <p:ph type="title"/>
          </p:nvPr>
        </p:nvSpPr>
        <p:spPr/>
        <p:txBody>
          <a:bodyPr/>
          <a:lstStyle/>
          <a:p>
            <a:r>
              <a:rPr lang="en-US" dirty="0"/>
              <a:t>Backends</a:t>
            </a:r>
          </a:p>
        </p:txBody>
      </p:sp>
      <p:pic>
        <p:nvPicPr>
          <p:cNvPr id="5" name="Picture 4">
            <a:extLst>
              <a:ext uri="{FF2B5EF4-FFF2-40B4-BE49-F238E27FC236}">
                <a16:creationId xmlns:a16="http://schemas.microsoft.com/office/drawing/2014/main" id="{F24BF4C2-31AB-56C8-1B0C-410305C3CE74}"/>
              </a:ext>
            </a:extLst>
          </p:cNvPr>
          <p:cNvPicPr>
            <a:picLocks noChangeAspect="1"/>
          </p:cNvPicPr>
          <p:nvPr/>
        </p:nvPicPr>
        <p:blipFill>
          <a:blip r:embed="rId2"/>
          <a:stretch>
            <a:fillRect/>
          </a:stretch>
        </p:blipFill>
        <p:spPr>
          <a:xfrm>
            <a:off x="4648202" y="1659126"/>
            <a:ext cx="3759200" cy="1968500"/>
          </a:xfrm>
          <a:prstGeom prst="rect">
            <a:avLst/>
          </a:prstGeom>
        </p:spPr>
      </p:pic>
    </p:spTree>
    <p:extLst>
      <p:ext uri="{BB962C8B-B14F-4D97-AF65-F5344CB8AC3E}">
        <p14:creationId xmlns:p14="http://schemas.microsoft.com/office/powerpoint/2010/main" val="27638260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8: Learn Collaboration with Terraform</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8.2 Understanding Terraform workspaces</a:t>
            </a:r>
          </a:p>
        </p:txBody>
      </p:sp>
    </p:spTree>
    <p:extLst>
      <p:ext uri="{BB962C8B-B14F-4D97-AF65-F5344CB8AC3E}">
        <p14:creationId xmlns:p14="http://schemas.microsoft.com/office/powerpoint/2010/main" val="105168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sz="2400" dirty="0">
                <a:latin typeface="Open Sans"/>
                <a:ea typeface="Open Sans"/>
                <a:cs typeface="Open Sans"/>
              </a:rPr>
              <a:t>Infrastructure Paradigms</a:t>
            </a:r>
            <a:endParaRPr lang="en-US" sz="2400" dirty="0"/>
          </a:p>
        </p:txBody>
      </p:sp>
      <p:graphicFrame>
        <p:nvGraphicFramePr>
          <p:cNvPr id="993" name="Table 992">
            <a:extLst>
              <a:ext uri="{FF2B5EF4-FFF2-40B4-BE49-F238E27FC236}">
                <a16:creationId xmlns:a16="http://schemas.microsoft.com/office/drawing/2014/main" id="{572CC639-106B-C884-7B14-4FCBFEFD2157}"/>
              </a:ext>
            </a:extLst>
          </p:cNvPr>
          <p:cNvGraphicFramePr>
            <a:graphicFrameLocks noGrp="1"/>
          </p:cNvGraphicFramePr>
          <p:nvPr>
            <p:extLst>
              <p:ext uri="{D42A27DB-BD31-4B8C-83A1-F6EECF244321}">
                <p14:modId xmlns:p14="http://schemas.microsoft.com/office/powerpoint/2010/main" val="1553530044"/>
              </p:ext>
            </p:extLst>
          </p:nvPr>
        </p:nvGraphicFramePr>
        <p:xfrm>
          <a:off x="752475" y="1457325"/>
          <a:ext cx="8248715" cy="3032280"/>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4147636165"/>
                    </a:ext>
                  </a:extLst>
                </a:gridCol>
                <a:gridCol w="982445">
                  <a:extLst>
                    <a:ext uri="{9D8B030D-6E8A-4147-A177-3AD203B41FA5}">
                      <a16:colId xmlns:a16="http://schemas.microsoft.com/office/drawing/2014/main" val="3757130383"/>
                    </a:ext>
                  </a:extLst>
                </a:gridCol>
                <a:gridCol w="982445">
                  <a:extLst>
                    <a:ext uri="{9D8B030D-6E8A-4147-A177-3AD203B41FA5}">
                      <a16:colId xmlns:a16="http://schemas.microsoft.com/office/drawing/2014/main" val="2790707673"/>
                    </a:ext>
                  </a:extLst>
                </a:gridCol>
                <a:gridCol w="982445">
                  <a:extLst>
                    <a:ext uri="{9D8B030D-6E8A-4147-A177-3AD203B41FA5}">
                      <a16:colId xmlns:a16="http://schemas.microsoft.com/office/drawing/2014/main" val="3172854778"/>
                    </a:ext>
                  </a:extLst>
                </a:gridCol>
                <a:gridCol w="982445">
                  <a:extLst>
                    <a:ext uri="{9D8B030D-6E8A-4147-A177-3AD203B41FA5}">
                      <a16:colId xmlns:a16="http://schemas.microsoft.com/office/drawing/2014/main" val="3698985433"/>
                    </a:ext>
                  </a:extLst>
                </a:gridCol>
                <a:gridCol w="982445">
                  <a:extLst>
                    <a:ext uri="{9D8B030D-6E8A-4147-A177-3AD203B41FA5}">
                      <a16:colId xmlns:a16="http://schemas.microsoft.com/office/drawing/2014/main" val="2370289396"/>
                    </a:ext>
                  </a:extLst>
                </a:gridCol>
                <a:gridCol w="982445">
                  <a:extLst>
                    <a:ext uri="{9D8B030D-6E8A-4147-A177-3AD203B41FA5}">
                      <a16:colId xmlns:a16="http://schemas.microsoft.com/office/drawing/2014/main" val="3855612233"/>
                    </a:ext>
                  </a:extLst>
                </a:gridCol>
                <a:gridCol w="982445">
                  <a:extLst>
                    <a:ext uri="{9D8B030D-6E8A-4147-A177-3AD203B41FA5}">
                      <a16:colId xmlns:a16="http://schemas.microsoft.com/office/drawing/2014/main" val="591284108"/>
                    </a:ext>
                  </a:extLst>
                </a:gridCol>
              </a:tblGrid>
              <a:tr h="365760">
                <a:tc>
                  <a:txBody>
                    <a:bodyPr/>
                    <a:lstStyle/>
                    <a:p>
                      <a:endParaRPr lang="en-US"/>
                    </a:p>
                  </a:txBody>
                  <a:tcPr>
                    <a:lnL w="0">
                      <a:noFill/>
                    </a:lnL>
                    <a:lnR w="0">
                      <a:noFill/>
                    </a:lnR>
                    <a:lnT w="0">
                      <a:noFill/>
                    </a:lnT>
                    <a:lnB w="0">
                      <a:noFill/>
                    </a:lnB>
                    <a:noFill/>
                  </a:tcPr>
                </a:tc>
                <a:tc>
                  <a:txBody>
                    <a:bodyPr/>
                    <a:lstStyle/>
                    <a:p>
                      <a:r>
                        <a:rPr lang="en-US" dirty="0"/>
                        <a:t>1960s</a:t>
                      </a:r>
                    </a:p>
                  </a:txBody>
                  <a:tcPr>
                    <a:lnL w="0">
                      <a:noFill/>
                    </a:lnL>
                    <a:lnR w="0">
                      <a:noFill/>
                    </a:lnR>
                    <a:lnT w="0">
                      <a:noFill/>
                    </a:lnT>
                    <a:lnB w="0">
                      <a:noFill/>
                    </a:lnB>
                    <a:solidFill>
                      <a:schemeClr val="bg1">
                        <a:lumMod val="65000"/>
                      </a:schemeClr>
                    </a:solidFill>
                  </a:tcPr>
                </a:tc>
                <a:tc>
                  <a:txBody>
                    <a:bodyPr/>
                    <a:lstStyle/>
                    <a:p>
                      <a:r>
                        <a:rPr lang="en-US" dirty="0"/>
                        <a:t>1970s</a:t>
                      </a:r>
                    </a:p>
                  </a:txBody>
                  <a:tcPr>
                    <a:lnL w="0">
                      <a:noFill/>
                    </a:lnL>
                    <a:lnR w="0">
                      <a:noFill/>
                    </a:lnR>
                    <a:lnT w="0">
                      <a:noFill/>
                    </a:lnT>
                    <a:lnB w="0">
                      <a:noFill/>
                    </a:lnB>
                    <a:solidFill>
                      <a:schemeClr val="bg1">
                        <a:lumMod val="65000"/>
                      </a:schemeClr>
                    </a:solidFill>
                  </a:tcPr>
                </a:tc>
                <a:tc>
                  <a:txBody>
                    <a:bodyPr/>
                    <a:lstStyle/>
                    <a:p>
                      <a:r>
                        <a:rPr lang="en-US" dirty="0"/>
                        <a:t>1980s</a:t>
                      </a:r>
                    </a:p>
                  </a:txBody>
                  <a:tcPr>
                    <a:lnL w="0">
                      <a:noFill/>
                    </a:lnL>
                    <a:lnR w="0">
                      <a:noFill/>
                    </a:lnR>
                    <a:lnT w="0">
                      <a:noFill/>
                    </a:lnT>
                    <a:lnB w="0">
                      <a:noFill/>
                    </a:lnB>
                    <a:solidFill>
                      <a:schemeClr val="bg1">
                        <a:lumMod val="65000"/>
                      </a:schemeClr>
                    </a:solidFill>
                  </a:tcPr>
                </a:tc>
                <a:tc>
                  <a:txBody>
                    <a:bodyPr/>
                    <a:lstStyle/>
                    <a:p>
                      <a:r>
                        <a:rPr lang="en-US" dirty="0"/>
                        <a:t>1990s</a:t>
                      </a:r>
                    </a:p>
                  </a:txBody>
                  <a:tcPr>
                    <a:lnL w="0">
                      <a:noFill/>
                    </a:lnL>
                    <a:lnR w="0">
                      <a:noFill/>
                    </a:lnR>
                    <a:lnT w="0">
                      <a:noFill/>
                    </a:lnT>
                    <a:lnB w="0">
                      <a:noFill/>
                    </a:lnB>
                    <a:solidFill>
                      <a:schemeClr val="bg1">
                        <a:lumMod val="65000"/>
                      </a:schemeClr>
                    </a:solidFill>
                  </a:tcPr>
                </a:tc>
                <a:tc>
                  <a:txBody>
                    <a:bodyPr/>
                    <a:lstStyle/>
                    <a:p>
                      <a:r>
                        <a:rPr lang="en-US" dirty="0"/>
                        <a:t>2000s</a:t>
                      </a:r>
                    </a:p>
                  </a:txBody>
                  <a:tcPr>
                    <a:lnL w="0">
                      <a:noFill/>
                    </a:lnL>
                    <a:lnR w="0">
                      <a:noFill/>
                    </a:lnR>
                    <a:lnT w="0">
                      <a:noFill/>
                    </a:lnT>
                    <a:lnB w="0">
                      <a:noFill/>
                    </a:lnB>
                    <a:solidFill>
                      <a:schemeClr val="bg1">
                        <a:lumMod val="65000"/>
                      </a:schemeClr>
                    </a:solidFill>
                  </a:tcPr>
                </a:tc>
                <a:tc>
                  <a:txBody>
                    <a:bodyPr/>
                    <a:lstStyle/>
                    <a:p>
                      <a:r>
                        <a:rPr lang="en-US" dirty="0"/>
                        <a:t>2010s</a:t>
                      </a:r>
                    </a:p>
                  </a:txBody>
                  <a:tcPr>
                    <a:lnL w="0">
                      <a:noFill/>
                    </a:lnL>
                    <a:lnR w="0">
                      <a:noFill/>
                    </a:lnR>
                    <a:lnT w="0">
                      <a:noFill/>
                    </a:lnT>
                    <a:lnB w="0">
                      <a:noFill/>
                    </a:lnB>
                    <a:solidFill>
                      <a:schemeClr val="bg1">
                        <a:lumMod val="65000"/>
                      </a:schemeClr>
                    </a:solidFill>
                  </a:tcPr>
                </a:tc>
                <a:tc>
                  <a:txBody>
                    <a:bodyPr/>
                    <a:lstStyle/>
                    <a:p>
                      <a:r>
                        <a:rPr lang="en-US" dirty="0"/>
                        <a:t>2020s</a:t>
                      </a:r>
                    </a:p>
                  </a:txBody>
                  <a:tcPr>
                    <a:lnL w="0">
                      <a:noFill/>
                    </a:lnL>
                    <a:lnR w="0">
                      <a:noFill/>
                    </a:lnR>
                    <a:lnT w="0">
                      <a:noFill/>
                    </a:lnT>
                    <a:lnB w="0">
                      <a:noFill/>
                    </a:lnB>
                    <a:solidFill>
                      <a:schemeClr val="bg1">
                        <a:lumMod val="65000"/>
                      </a:schemeClr>
                    </a:solidFill>
                  </a:tcPr>
                </a:tc>
                <a:extLst>
                  <a:ext uri="{0D108BD9-81ED-4DB2-BD59-A6C34878D82A}">
                    <a16:rowId xmlns:a16="http://schemas.microsoft.com/office/drawing/2014/main" val="3989396420"/>
                  </a:ext>
                </a:extLst>
              </a:tr>
              <a:tr h="533304">
                <a:tc>
                  <a:txBody>
                    <a:bodyPr/>
                    <a:lstStyle/>
                    <a:p>
                      <a:r>
                        <a:rPr lang="en-US" sz="1400" dirty="0"/>
                        <a:t>Mainframe</a:t>
                      </a:r>
                    </a:p>
                  </a:txBody>
                  <a:tcPr>
                    <a:lnL w="0">
                      <a:noFill/>
                    </a:lnL>
                    <a:lnR w="0">
                      <a:noFill/>
                    </a:lnR>
                    <a:lnT w="0">
                      <a:noFill/>
                    </a:lnT>
                    <a:lnB w="0">
                      <a:noFill/>
                    </a:lnB>
                    <a:solidFill>
                      <a:schemeClr val="accent1">
                        <a:lumMod val="60000"/>
                        <a:lumOff val="40000"/>
                      </a:schemeClr>
                    </a:solidFill>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2715918787"/>
                  </a:ext>
                </a:extLst>
              </a:tr>
              <a:tr h="533304">
                <a:tc>
                  <a:txBody>
                    <a:bodyPr/>
                    <a:lstStyle/>
                    <a:p>
                      <a:r>
                        <a:rPr lang="en-US" sz="1400" dirty="0"/>
                        <a:t>Client/Server</a:t>
                      </a:r>
                    </a:p>
                  </a:txBody>
                  <a:tcPr>
                    <a:lnL w="0">
                      <a:noFill/>
                    </a:lnL>
                    <a:lnR w="0">
                      <a:noFill/>
                    </a:lnR>
                    <a:lnT w="0">
                      <a:noFill/>
                    </a:lnT>
                    <a:lnB w="0">
                      <a:noFill/>
                    </a:lnB>
                    <a:solidFill>
                      <a:schemeClr val="accent2">
                        <a:lumMod val="60000"/>
                        <a:lumOff val="40000"/>
                      </a:schemeClr>
                    </a:solidFill>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386994046"/>
                  </a:ext>
                </a:extLst>
              </a:tr>
              <a:tr h="533304">
                <a:tc>
                  <a:txBody>
                    <a:bodyPr/>
                    <a:lstStyle/>
                    <a:p>
                      <a:r>
                        <a:rPr lang="en-US" sz="1400" dirty="0"/>
                        <a:t>Distributed</a:t>
                      </a:r>
                    </a:p>
                  </a:txBody>
                  <a:tcPr>
                    <a:lnL w="0">
                      <a:noFill/>
                    </a:lnL>
                    <a:lnR w="0">
                      <a:noFill/>
                    </a:lnR>
                    <a:lnT w="0">
                      <a:noFill/>
                    </a:lnT>
                    <a:lnB w="0">
                      <a:noFill/>
                    </a:lnB>
                    <a:solidFill>
                      <a:schemeClr val="accent3">
                        <a:lumMod val="60000"/>
                        <a:lumOff val="40000"/>
                      </a:schemeClr>
                    </a:solidFill>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3964085912"/>
                  </a:ext>
                </a:extLst>
              </a:tr>
              <a:tr h="533304">
                <a:tc>
                  <a:txBody>
                    <a:bodyPr/>
                    <a:lstStyle/>
                    <a:p>
                      <a:r>
                        <a:rPr lang="en-US" sz="1400" dirty="0"/>
                        <a:t>Virtual</a:t>
                      </a:r>
                    </a:p>
                  </a:txBody>
                  <a:tcPr>
                    <a:lnL w="0">
                      <a:noFill/>
                    </a:lnL>
                    <a:lnR w="0">
                      <a:noFill/>
                    </a:lnR>
                    <a:lnT w="0">
                      <a:noFill/>
                    </a:lnT>
                    <a:lnB w="0">
                      <a:noFill/>
                    </a:lnB>
                    <a:solidFill>
                      <a:schemeClr val="accent4">
                        <a:lumMod val="60000"/>
                        <a:lumOff val="40000"/>
                      </a:schemeClr>
                    </a:solidFill>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extLst>
                  <a:ext uri="{0D108BD9-81ED-4DB2-BD59-A6C34878D82A}">
                    <a16:rowId xmlns:a16="http://schemas.microsoft.com/office/drawing/2014/main" val="2016901386"/>
                  </a:ext>
                </a:extLst>
              </a:tr>
              <a:tr h="533304">
                <a:tc>
                  <a:txBody>
                    <a:bodyPr/>
                    <a:lstStyle/>
                    <a:p>
                      <a:r>
                        <a:rPr lang="en-US" sz="1400" dirty="0"/>
                        <a:t>Cloud</a:t>
                      </a:r>
                    </a:p>
                  </a:txBody>
                  <a:tcPr>
                    <a:lnL w="0">
                      <a:noFill/>
                    </a:lnL>
                    <a:lnR w="0">
                      <a:noFill/>
                    </a:lnR>
                    <a:lnT w="0">
                      <a:noFill/>
                    </a:lnT>
                    <a:lnB w="0">
                      <a:noFill/>
                    </a:lnB>
                    <a:solidFill>
                      <a:schemeClr val="accent5">
                        <a:lumMod val="60000"/>
                        <a:lumOff val="40000"/>
                      </a:schemeClr>
                    </a:solidFill>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a:p>
                  </a:txBody>
                  <a:tcPr>
                    <a:lnL w="0">
                      <a:noFill/>
                    </a:lnL>
                    <a:lnR w="0">
                      <a:noFill/>
                    </a:lnR>
                    <a:lnT w="0">
                      <a:noFill/>
                    </a:lnT>
                    <a:lnB w="0">
                      <a:noFill/>
                    </a:lnB>
                  </a:tcPr>
                </a:tc>
                <a:tc>
                  <a:txBody>
                    <a:bodyPr/>
                    <a:lstStyle/>
                    <a:p>
                      <a:endParaRPr lang="en-US" dirty="0"/>
                    </a:p>
                  </a:txBody>
                  <a:tcPr>
                    <a:lnL w="0">
                      <a:noFill/>
                    </a:lnL>
                    <a:lnR w="0">
                      <a:noFill/>
                    </a:lnR>
                    <a:lnT w="0">
                      <a:noFill/>
                    </a:lnT>
                    <a:lnB w="0">
                      <a:noFill/>
                    </a:lnB>
                  </a:tcPr>
                </a:tc>
                <a:extLst>
                  <a:ext uri="{0D108BD9-81ED-4DB2-BD59-A6C34878D82A}">
                    <a16:rowId xmlns:a16="http://schemas.microsoft.com/office/drawing/2014/main" val="3974380608"/>
                  </a:ext>
                </a:extLst>
              </a:tr>
            </a:tbl>
          </a:graphicData>
        </a:graphic>
      </p:graphicFrame>
      <p:sp>
        <p:nvSpPr>
          <p:cNvPr id="997" name="Arrow: Pentagon 996">
            <a:extLst>
              <a:ext uri="{FF2B5EF4-FFF2-40B4-BE49-F238E27FC236}">
                <a16:creationId xmlns:a16="http://schemas.microsoft.com/office/drawing/2014/main" id="{C91D2FA7-1593-C5F5-2BB5-F741723D83D3}"/>
              </a:ext>
            </a:extLst>
          </p:cNvPr>
          <p:cNvSpPr/>
          <p:nvPr/>
        </p:nvSpPr>
        <p:spPr>
          <a:xfrm>
            <a:off x="4463796" y="2459776"/>
            <a:ext cx="2111382" cy="334238"/>
          </a:xfrm>
          <a:prstGeom prst="homePlat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1" name="Arrow: Pentagon 1000">
            <a:extLst>
              <a:ext uri="{FF2B5EF4-FFF2-40B4-BE49-F238E27FC236}">
                <a16:creationId xmlns:a16="http://schemas.microsoft.com/office/drawing/2014/main" id="{50008EC4-C679-8214-0D0D-D8BCAD135195}"/>
              </a:ext>
            </a:extLst>
          </p:cNvPr>
          <p:cNvSpPr/>
          <p:nvPr/>
        </p:nvSpPr>
        <p:spPr>
          <a:xfrm>
            <a:off x="2137690" y="1908328"/>
            <a:ext cx="2572592" cy="334238"/>
          </a:xfrm>
          <a:prstGeom prst="homePlat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2" name="Arrow: Pentagon 1001">
            <a:extLst>
              <a:ext uri="{FF2B5EF4-FFF2-40B4-BE49-F238E27FC236}">
                <a16:creationId xmlns:a16="http://schemas.microsoft.com/office/drawing/2014/main" id="{81E59ACC-9BD0-8303-7360-A9F084B5FC83}"/>
              </a:ext>
            </a:extLst>
          </p:cNvPr>
          <p:cNvSpPr/>
          <p:nvPr/>
        </p:nvSpPr>
        <p:spPr>
          <a:xfrm>
            <a:off x="5306006" y="2971117"/>
            <a:ext cx="2111382" cy="334238"/>
          </a:xfrm>
          <a:prstGeom prst="homePlat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3" name="Arrow: Pentagon 1002">
            <a:extLst>
              <a:ext uri="{FF2B5EF4-FFF2-40B4-BE49-F238E27FC236}">
                <a16:creationId xmlns:a16="http://schemas.microsoft.com/office/drawing/2014/main" id="{7E2B3ACE-A866-9D12-3914-42DA1ABD50A0}"/>
              </a:ext>
            </a:extLst>
          </p:cNvPr>
          <p:cNvSpPr/>
          <p:nvPr/>
        </p:nvSpPr>
        <p:spPr>
          <a:xfrm>
            <a:off x="6068006" y="3482459"/>
            <a:ext cx="2111382" cy="334238"/>
          </a:xfrm>
          <a:prstGeom prst="homePlat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4" name="Arrow: Pentagon 1003">
            <a:extLst>
              <a:ext uri="{FF2B5EF4-FFF2-40B4-BE49-F238E27FC236}">
                <a16:creationId xmlns:a16="http://schemas.microsoft.com/office/drawing/2014/main" id="{AB2D6603-FE21-C6DC-C814-0CB09A51C99A}"/>
              </a:ext>
            </a:extLst>
          </p:cNvPr>
          <p:cNvSpPr/>
          <p:nvPr/>
        </p:nvSpPr>
        <p:spPr>
          <a:xfrm>
            <a:off x="6479084" y="4053958"/>
            <a:ext cx="2522460" cy="334238"/>
          </a:xfrm>
          <a:prstGeom prst="homePlate">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84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7" grpId="0" animBg="1"/>
      <p:bldP spid="1001" grpId="0" animBg="1"/>
      <p:bldP spid="1002" grpId="0" animBg="1"/>
      <p:bldP spid="1003" grpId="0" animBg="1"/>
      <p:bldP spid="100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anchor="ctr"/>
          <a:lstStyle/>
          <a:p>
            <a:pPr marL="0" indent="0" algn="ctr">
              <a:buNone/>
            </a:pPr>
            <a:r>
              <a:rPr lang="en-US" b="1" dirty="0"/>
              <a:t>Workspaces</a:t>
            </a:r>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anchor="ctr"/>
          <a:lstStyle/>
          <a:p>
            <a:r>
              <a:rPr lang="en-US" dirty="0">
                <a:latin typeface="Open Sans"/>
                <a:ea typeface="Open Sans"/>
                <a:cs typeface="Open Sans"/>
              </a:rPr>
              <a:t>Multiple states from the same configuration</a:t>
            </a:r>
          </a:p>
          <a:p>
            <a:r>
              <a:rPr lang="en-US" dirty="0">
                <a:latin typeface="Open Sans"/>
                <a:ea typeface="Open Sans"/>
                <a:cs typeface="Open Sans"/>
              </a:rPr>
              <a:t>Enables deployment stages</a:t>
            </a:r>
          </a:p>
          <a:p>
            <a:r>
              <a:rPr lang="en-US" dirty="0">
                <a:latin typeface="Open Sans"/>
                <a:ea typeface="Open Sans"/>
                <a:cs typeface="Open Sans"/>
              </a:rPr>
              <a:t>Differences controlled by inputs</a:t>
            </a: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Workspaces</a:t>
            </a:r>
          </a:p>
        </p:txBody>
      </p:sp>
    </p:spTree>
    <p:extLst>
      <p:ext uri="{BB962C8B-B14F-4D97-AF65-F5344CB8AC3E}">
        <p14:creationId xmlns:p14="http://schemas.microsoft.com/office/powerpoint/2010/main" val="196643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8: Learn Collaboration with Terraform</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8.3 Using Terraform in multi-team environments</a:t>
            </a:r>
          </a:p>
        </p:txBody>
      </p:sp>
    </p:spTree>
    <p:extLst>
      <p:ext uri="{BB962C8B-B14F-4D97-AF65-F5344CB8AC3E}">
        <p14:creationId xmlns:p14="http://schemas.microsoft.com/office/powerpoint/2010/main" val="16480295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anchor="ctr"/>
          <a:lstStyle/>
          <a:p>
            <a:pPr marL="0" indent="0" algn="ctr">
              <a:buNone/>
            </a:pPr>
            <a:r>
              <a:rPr lang="en-US" b="1" dirty="0"/>
              <a:t>Collaboration</a:t>
            </a:r>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anchor="ctr"/>
          <a:lstStyle/>
          <a:p>
            <a:r>
              <a:rPr lang="en-US" dirty="0">
                <a:latin typeface="Open Sans"/>
                <a:ea typeface="Open Sans"/>
                <a:cs typeface="Open Sans"/>
              </a:rPr>
              <a:t>Publish re-usable modules </a:t>
            </a:r>
          </a:p>
          <a:p>
            <a:r>
              <a:rPr lang="en-US" dirty="0">
                <a:latin typeface="Open Sans"/>
                <a:ea typeface="Open Sans"/>
                <a:cs typeface="Open Sans"/>
              </a:rPr>
              <a:t>Version modules</a:t>
            </a:r>
          </a:p>
          <a:p>
            <a:r>
              <a:rPr lang="en-US" dirty="0">
                <a:latin typeface="Open Sans"/>
                <a:ea typeface="Open Sans"/>
                <a:cs typeface="Open Sans"/>
              </a:rPr>
              <a:t>Test modules</a:t>
            </a:r>
          </a:p>
          <a:p>
            <a:r>
              <a:rPr lang="en-US" dirty="0">
                <a:latin typeface="Open Sans"/>
                <a:ea typeface="Open Sans"/>
                <a:cs typeface="Open Sans"/>
              </a:rPr>
              <a:t>Use remote backend</a:t>
            </a:r>
          </a:p>
          <a:p>
            <a:r>
              <a:rPr lang="en-US" dirty="0">
                <a:latin typeface="Open Sans"/>
                <a:ea typeface="Open Sans"/>
                <a:cs typeface="Open Sans"/>
              </a:rPr>
              <a:t>Automate deployments</a:t>
            </a:r>
          </a:p>
          <a:p>
            <a:r>
              <a:rPr lang="en-US" dirty="0">
                <a:latin typeface="Open Sans"/>
                <a:ea typeface="Open Sans"/>
                <a:cs typeface="Open Sans"/>
              </a:rPr>
              <a:t>Make deployments visible</a:t>
            </a:r>
          </a:p>
          <a:p>
            <a:endParaRPr lang="en-US" dirty="0"/>
          </a:p>
          <a:p>
            <a:pPr lvl="1"/>
            <a:endParaRPr lang="en-US" dirty="0"/>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Collaboration</a:t>
            </a:r>
          </a:p>
        </p:txBody>
      </p:sp>
    </p:spTree>
    <p:extLst>
      <p:ext uri="{BB962C8B-B14F-4D97-AF65-F5344CB8AC3E}">
        <p14:creationId xmlns:p14="http://schemas.microsoft.com/office/powerpoint/2010/main" val="257434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a picture&#10;&#10;Description automatically generated">
            <a:extLst>
              <a:ext uri="{FF2B5EF4-FFF2-40B4-BE49-F238E27FC236}">
                <a16:creationId xmlns:a16="http://schemas.microsoft.com/office/drawing/2014/main" id="{814B746A-DAD6-5791-A49F-BA0D985BBF8F}"/>
              </a:ext>
            </a:extLst>
          </p:cNvPr>
          <p:cNvPicPr>
            <a:picLocks noGrp="1" noChangeAspect="1"/>
          </p:cNvPicPr>
          <p:nvPr>
            <p:ph type="pic" sz="quarter" idx="10"/>
          </p:nvPr>
        </p:nvPicPr>
        <p:blipFill>
          <a:blip r:embed="rId3"/>
          <a:srcRect l="10727" r="10727"/>
          <a:stretch>
            <a:fillRect/>
          </a:stretch>
        </p:blipFill>
        <p:spPr/>
      </p:pic>
      <p:sp>
        <p:nvSpPr>
          <p:cNvPr id="3" name="Text Placeholder 2">
            <a:extLst>
              <a:ext uri="{FF2B5EF4-FFF2-40B4-BE49-F238E27FC236}">
                <a16:creationId xmlns:a16="http://schemas.microsoft.com/office/drawing/2014/main" id="{3C26289F-11A7-254E-BAFD-7335F7BE1624}"/>
              </a:ext>
            </a:extLst>
          </p:cNvPr>
          <p:cNvSpPr>
            <a:spLocks noGrp="1"/>
          </p:cNvSpPr>
          <p:nvPr>
            <p:ph type="body" sz="quarter" idx="11"/>
          </p:nvPr>
        </p:nvSpPr>
        <p:spPr/>
        <p:txBody>
          <a:bodyPr>
            <a:normAutofit fontScale="92500" lnSpcReduction="20000"/>
          </a:bodyPr>
          <a:lstStyle/>
          <a:p>
            <a:r>
              <a:rPr lang="en-US" dirty="0"/>
              <a:t>Lesson 9: Discover Continuous Integration and Deployment with Terraform</a:t>
            </a:r>
          </a:p>
        </p:txBody>
      </p:sp>
      <p:sp>
        <p:nvSpPr>
          <p:cNvPr id="4" name="Text Placeholder 3">
            <a:extLst>
              <a:ext uri="{FF2B5EF4-FFF2-40B4-BE49-F238E27FC236}">
                <a16:creationId xmlns:a16="http://schemas.microsoft.com/office/drawing/2014/main" id="{6824B3CE-C245-3C43-86DD-8F772F163ACE}"/>
              </a:ext>
            </a:extLst>
          </p:cNvPr>
          <p:cNvSpPr>
            <a:spLocks noGrp="1"/>
          </p:cNvSpPr>
          <p:nvPr>
            <p:ph type="body" sz="quarter" idx="12"/>
          </p:nvPr>
        </p:nvSpPr>
        <p:spPr/>
        <p:txBody>
          <a:bodyPr/>
          <a:lstStyle/>
          <a:p>
            <a:r>
              <a:rPr lang="en-US" dirty="0"/>
              <a:t>9.1 Understanding Terraform and version control systems (VCS)  </a:t>
            </a:r>
          </a:p>
          <a:p>
            <a:endParaRPr lang="en-US" dirty="0"/>
          </a:p>
          <a:p>
            <a:r>
              <a:rPr lang="en-US" dirty="0"/>
              <a:t>9.2 Ensuring code quality and compliance</a:t>
            </a:r>
          </a:p>
          <a:p>
            <a:endParaRPr lang="en-US" dirty="0"/>
          </a:p>
          <a:p>
            <a:r>
              <a:rPr lang="en-US" dirty="0"/>
              <a:t>9.3 Testing Terraform code </a:t>
            </a:r>
          </a:p>
          <a:p>
            <a:endParaRPr lang="en-US" dirty="0"/>
          </a:p>
          <a:p>
            <a:r>
              <a:rPr lang="en-US" dirty="0"/>
              <a:t>9.4 Exploring Terraform Cloud</a:t>
            </a:r>
          </a:p>
          <a:p>
            <a:endParaRPr lang="en-US" dirty="0"/>
          </a:p>
          <a:p>
            <a:r>
              <a:rPr lang="en-US" dirty="0"/>
              <a:t>9.5 Exploring Atlantis Demo</a:t>
            </a:r>
          </a:p>
        </p:txBody>
      </p:sp>
    </p:spTree>
    <p:extLst>
      <p:ext uri="{BB962C8B-B14F-4D97-AF65-F5344CB8AC3E}">
        <p14:creationId xmlns:p14="http://schemas.microsoft.com/office/powerpoint/2010/main" val="21425195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9: Discover Continuous Integration and Deployment with Terraform</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9.1 Understanding Terraform and version control systems (VCS)  </a:t>
            </a:r>
          </a:p>
        </p:txBody>
      </p:sp>
    </p:spTree>
    <p:extLst>
      <p:ext uri="{BB962C8B-B14F-4D97-AF65-F5344CB8AC3E}">
        <p14:creationId xmlns:p14="http://schemas.microsoft.com/office/powerpoint/2010/main" val="28961559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BDCE3-F317-C620-DDF7-6D1EAC72843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ACA56-3F6C-7865-C1C3-0693613F320E}"/>
              </a:ext>
            </a:extLst>
          </p:cNvPr>
          <p:cNvSpPr>
            <a:spLocks noGrp="1"/>
          </p:cNvSpPr>
          <p:nvPr>
            <p:ph sz="half" idx="1"/>
          </p:nvPr>
        </p:nvSpPr>
        <p:spPr/>
        <p:txBody>
          <a:bodyPr anchor="ctr"/>
          <a:lstStyle/>
          <a:p>
            <a:pPr marL="0" indent="0" algn="ctr">
              <a:buNone/>
            </a:pPr>
            <a:r>
              <a:rPr lang="en-US" b="1" dirty="0"/>
              <a:t>Repository types</a:t>
            </a:r>
          </a:p>
        </p:txBody>
      </p:sp>
      <p:sp>
        <p:nvSpPr>
          <p:cNvPr id="3" name="Content Placeholder 2">
            <a:extLst>
              <a:ext uri="{FF2B5EF4-FFF2-40B4-BE49-F238E27FC236}">
                <a16:creationId xmlns:a16="http://schemas.microsoft.com/office/drawing/2014/main" id="{B9DC8804-9CC8-6D2B-B352-8CCE0D9957F3}"/>
              </a:ext>
            </a:extLst>
          </p:cNvPr>
          <p:cNvSpPr>
            <a:spLocks noGrp="1"/>
          </p:cNvSpPr>
          <p:nvPr>
            <p:ph sz="half" idx="2"/>
          </p:nvPr>
        </p:nvSpPr>
        <p:spPr/>
        <p:txBody>
          <a:bodyPr anchor="ctr"/>
          <a:lstStyle/>
          <a:p>
            <a:r>
              <a:rPr lang="en-US" dirty="0"/>
              <a:t>Modules</a:t>
            </a:r>
          </a:p>
          <a:p>
            <a:pPr lvl="1"/>
            <a:r>
              <a:rPr lang="en-US" dirty="0">
                <a:latin typeface="Open Sans"/>
                <a:ea typeface="Open Sans"/>
                <a:cs typeface="Open Sans"/>
              </a:rPr>
              <a:t>Contains one or more re-usable shared modules</a:t>
            </a:r>
          </a:p>
          <a:p>
            <a:pPr lvl="1"/>
            <a:r>
              <a:rPr lang="en-US" dirty="0">
                <a:latin typeface="Open Sans"/>
                <a:ea typeface="Open Sans"/>
                <a:cs typeface="Open Sans"/>
              </a:rPr>
              <a:t>Referenced by “live” repos or other modules</a:t>
            </a:r>
          </a:p>
          <a:p>
            <a:pPr lvl="1"/>
            <a:r>
              <a:rPr lang="en-US" dirty="0">
                <a:latin typeface="Open Sans"/>
                <a:ea typeface="Open Sans"/>
                <a:cs typeface="Open Sans"/>
              </a:rPr>
              <a:t>Versions maintained by tagged commits</a:t>
            </a:r>
          </a:p>
        </p:txBody>
      </p:sp>
      <p:sp>
        <p:nvSpPr>
          <p:cNvPr id="4" name="Title 3">
            <a:extLst>
              <a:ext uri="{FF2B5EF4-FFF2-40B4-BE49-F238E27FC236}">
                <a16:creationId xmlns:a16="http://schemas.microsoft.com/office/drawing/2014/main" id="{528F7839-AC47-CF3B-91E4-172EAE727524}"/>
              </a:ext>
            </a:extLst>
          </p:cNvPr>
          <p:cNvSpPr>
            <a:spLocks noGrp="1"/>
          </p:cNvSpPr>
          <p:nvPr>
            <p:ph type="title"/>
          </p:nvPr>
        </p:nvSpPr>
        <p:spPr/>
        <p:txBody>
          <a:bodyPr/>
          <a:lstStyle/>
          <a:p>
            <a:r>
              <a:rPr lang="en-US" dirty="0"/>
              <a:t>Version Control</a:t>
            </a:r>
          </a:p>
        </p:txBody>
      </p:sp>
    </p:spTree>
    <p:extLst>
      <p:ext uri="{BB962C8B-B14F-4D97-AF65-F5344CB8AC3E}">
        <p14:creationId xmlns:p14="http://schemas.microsoft.com/office/powerpoint/2010/main" val="33238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anchor="ctr"/>
          <a:lstStyle/>
          <a:p>
            <a:pPr marL="0" indent="0" algn="ctr">
              <a:buNone/>
            </a:pPr>
            <a:r>
              <a:rPr lang="en-US" b="1" dirty="0"/>
              <a:t>Repository types</a:t>
            </a:r>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anchor="ctr"/>
          <a:lstStyle/>
          <a:p>
            <a:r>
              <a:rPr lang="en-US" dirty="0"/>
              <a:t>Live</a:t>
            </a:r>
          </a:p>
          <a:p>
            <a:pPr lvl="1"/>
            <a:r>
              <a:rPr lang="en-US" dirty="0">
                <a:latin typeface="Open Sans"/>
                <a:ea typeface="Open Sans"/>
                <a:cs typeface="Open Sans"/>
              </a:rPr>
              <a:t>Creates resources</a:t>
            </a:r>
          </a:p>
          <a:p>
            <a:pPr lvl="1"/>
            <a:r>
              <a:rPr lang="en-US" dirty="0">
                <a:latin typeface="Open Sans"/>
                <a:ea typeface="Open Sans"/>
                <a:cs typeface="Open Sans"/>
              </a:rPr>
              <a:t>State associated</a:t>
            </a:r>
          </a:p>
          <a:p>
            <a:pPr lvl="1"/>
            <a:r>
              <a:rPr lang="en-US" dirty="0">
                <a:latin typeface="Open Sans"/>
                <a:ea typeface="Open Sans"/>
                <a:cs typeface="Open Sans"/>
              </a:rPr>
              <a:t>Represents desired state of infrastructure</a:t>
            </a:r>
          </a:p>
          <a:p>
            <a:pPr lvl="1"/>
            <a:r>
              <a:rPr lang="en-US" dirty="0">
                <a:latin typeface="Open Sans"/>
                <a:ea typeface="Open Sans"/>
                <a:cs typeface="Open Sans"/>
              </a:rPr>
              <a:t>Single source of truth</a:t>
            </a:r>
          </a:p>
          <a:p>
            <a:pPr lvl="1"/>
            <a:r>
              <a:rPr lang="en-US" dirty="0">
                <a:latin typeface="Open Sans"/>
                <a:ea typeface="Open Sans"/>
                <a:cs typeface="Open Sans"/>
              </a:rPr>
              <a:t>References module repos</a:t>
            </a: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Version Control</a:t>
            </a:r>
          </a:p>
        </p:txBody>
      </p:sp>
    </p:spTree>
    <p:extLst>
      <p:ext uri="{BB962C8B-B14F-4D97-AF65-F5344CB8AC3E}">
        <p14:creationId xmlns:p14="http://schemas.microsoft.com/office/powerpoint/2010/main" val="120990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9: Discover Continuous Integration and Deployment with Terraform</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9.2 Ensuring code quality and compliance</a:t>
            </a:r>
          </a:p>
        </p:txBody>
      </p:sp>
    </p:spTree>
    <p:extLst>
      <p:ext uri="{BB962C8B-B14F-4D97-AF65-F5344CB8AC3E}">
        <p14:creationId xmlns:p14="http://schemas.microsoft.com/office/powerpoint/2010/main" val="30156413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anchor="ctr"/>
          <a:lstStyle/>
          <a:p>
            <a:pPr marL="0" indent="0" algn="ctr">
              <a:buNone/>
            </a:pPr>
            <a:r>
              <a:rPr lang="en-US" dirty="0"/>
              <a:t>Continuous Integration</a:t>
            </a:r>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anchor="ctr">
            <a:normAutofit/>
          </a:bodyPr>
          <a:lstStyle/>
          <a:p>
            <a:pPr marL="0" indent="0">
              <a:buNone/>
            </a:pPr>
            <a:r>
              <a:rPr lang="en-US" sz="1600" dirty="0">
                <a:latin typeface="Calibri"/>
                <a:cs typeface="Consolas" panose="020B0609020204030204" pitchFamily="49" charset="0"/>
              </a:rPr>
              <a:t>A software development practice where developers frequently merge their code changes into a shared repository. Each integration is automatically built and tested, allowing teams to detect issues early and ensure that the codebase remains in a working state and adheres to standard coding practices.</a:t>
            </a:r>
          </a:p>
          <a:p>
            <a:pPr marL="0" indent="0">
              <a:buNone/>
            </a:pPr>
            <a:endParaRPr lang="en-US" dirty="0"/>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Continuous Integration</a:t>
            </a:r>
          </a:p>
        </p:txBody>
      </p:sp>
    </p:spTree>
    <p:extLst>
      <p:ext uri="{BB962C8B-B14F-4D97-AF65-F5344CB8AC3E}">
        <p14:creationId xmlns:p14="http://schemas.microsoft.com/office/powerpoint/2010/main" val="32004445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27380-F81B-7E04-5D14-652061B842A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BB1446-89ED-7D4C-C20C-0F3E3CA890E8}"/>
              </a:ext>
            </a:extLst>
          </p:cNvPr>
          <p:cNvSpPr>
            <a:spLocks noGrp="1"/>
          </p:cNvSpPr>
          <p:nvPr>
            <p:ph sz="half" idx="1"/>
          </p:nvPr>
        </p:nvSpPr>
        <p:spPr/>
        <p:txBody>
          <a:bodyPr anchor="ctr"/>
          <a:lstStyle/>
          <a:p>
            <a:pPr marL="0" indent="0" algn="ctr">
              <a:buNone/>
            </a:pPr>
            <a:r>
              <a:rPr lang="en-US" dirty="0"/>
              <a:t>Continuous Integration</a:t>
            </a:r>
          </a:p>
        </p:txBody>
      </p:sp>
      <p:sp>
        <p:nvSpPr>
          <p:cNvPr id="3" name="Content Placeholder 2">
            <a:extLst>
              <a:ext uri="{FF2B5EF4-FFF2-40B4-BE49-F238E27FC236}">
                <a16:creationId xmlns:a16="http://schemas.microsoft.com/office/drawing/2014/main" id="{72E14972-937E-7200-C9DC-B51FE6BEF501}"/>
              </a:ext>
            </a:extLst>
          </p:cNvPr>
          <p:cNvSpPr>
            <a:spLocks noGrp="1"/>
          </p:cNvSpPr>
          <p:nvPr>
            <p:ph sz="half" idx="2"/>
          </p:nvPr>
        </p:nvSpPr>
        <p:spPr/>
        <p:txBody>
          <a:bodyPr anchor="ctr">
            <a:normAutofit/>
          </a:bodyPr>
          <a:lstStyle/>
          <a:p>
            <a:r>
              <a:rPr lang="en-US" dirty="0">
                <a:latin typeface="Open Sans"/>
                <a:ea typeface="Open Sans"/>
                <a:cs typeface="Open Sans"/>
              </a:rPr>
              <a:t>Applies to modules only</a:t>
            </a:r>
          </a:p>
          <a:p>
            <a:r>
              <a:rPr lang="en-US" dirty="0">
                <a:latin typeface="Open Sans"/>
                <a:ea typeface="Open Sans"/>
                <a:cs typeface="Open Sans"/>
              </a:rPr>
              <a:t>Triggered by pull requests</a:t>
            </a:r>
          </a:p>
          <a:p>
            <a:r>
              <a:rPr lang="en-US" dirty="0"/>
              <a:t>Examples:</a:t>
            </a:r>
          </a:p>
          <a:p>
            <a:pPr lvl="1"/>
            <a:r>
              <a:rPr lang="en-US" dirty="0"/>
              <a:t>Unit tests</a:t>
            </a:r>
          </a:p>
          <a:p>
            <a:pPr lvl="1"/>
            <a:r>
              <a:rPr lang="en-US" dirty="0"/>
              <a:t>Compliance checks</a:t>
            </a:r>
          </a:p>
          <a:p>
            <a:pPr lvl="1"/>
            <a:r>
              <a:rPr lang="en-US" dirty="0"/>
              <a:t>Linters</a:t>
            </a:r>
          </a:p>
        </p:txBody>
      </p:sp>
      <p:sp>
        <p:nvSpPr>
          <p:cNvPr id="4" name="Title 3">
            <a:extLst>
              <a:ext uri="{FF2B5EF4-FFF2-40B4-BE49-F238E27FC236}">
                <a16:creationId xmlns:a16="http://schemas.microsoft.com/office/drawing/2014/main" id="{1772A22F-CFFB-0FBB-245B-9DE3691ABCBA}"/>
              </a:ext>
            </a:extLst>
          </p:cNvPr>
          <p:cNvSpPr>
            <a:spLocks noGrp="1"/>
          </p:cNvSpPr>
          <p:nvPr>
            <p:ph type="title"/>
          </p:nvPr>
        </p:nvSpPr>
        <p:spPr/>
        <p:txBody>
          <a:bodyPr/>
          <a:lstStyle/>
          <a:p>
            <a:r>
              <a:rPr lang="en-US" dirty="0"/>
              <a:t>Continuous Integration</a:t>
            </a:r>
          </a:p>
        </p:txBody>
      </p:sp>
    </p:spTree>
    <p:extLst>
      <p:ext uri="{BB962C8B-B14F-4D97-AF65-F5344CB8AC3E}">
        <p14:creationId xmlns:p14="http://schemas.microsoft.com/office/powerpoint/2010/main" val="190268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3C499-4DAF-F4FD-FC5E-CEB12718732C}"/>
              </a:ext>
            </a:extLst>
          </p:cNvPr>
          <p:cNvSpPr>
            <a:spLocks noGrp="1"/>
          </p:cNvSpPr>
          <p:nvPr>
            <p:ph sz="half" idx="1"/>
          </p:nvPr>
        </p:nvSpPr>
        <p:spPr>
          <a:xfrm>
            <a:off x="2280687" y="1903326"/>
            <a:ext cx="4580021" cy="2081026"/>
          </a:xfrm>
        </p:spPr>
        <p:txBody>
          <a:bodyPr vert="horz" lIns="91440" tIns="45720" rIns="91440" bIns="45720" rtlCol="0" anchor="t">
            <a:normAutofit/>
          </a:bodyPr>
          <a:lstStyle/>
          <a:p>
            <a:r>
              <a:rPr lang="en-US" sz="3200" dirty="0">
                <a:latin typeface="Open Sans"/>
                <a:ea typeface="Open Sans"/>
                <a:cs typeface="Open Sans"/>
              </a:rPr>
              <a:t>Centralized</a:t>
            </a:r>
          </a:p>
          <a:p>
            <a:r>
              <a:rPr lang="en-US" sz="3200" dirty="0">
                <a:latin typeface="Open Sans"/>
                <a:ea typeface="Open Sans"/>
                <a:cs typeface="Open Sans"/>
              </a:rPr>
              <a:t>Local</a:t>
            </a:r>
          </a:p>
          <a:p>
            <a:r>
              <a:rPr lang="en-US" sz="3200" dirty="0">
                <a:latin typeface="Open Sans"/>
                <a:ea typeface="Open Sans"/>
                <a:cs typeface="Open Sans"/>
              </a:rPr>
              <a:t>Infrequent changes</a:t>
            </a:r>
            <a:endParaRPr lang="en-US" sz="3200" dirty="0">
              <a:ea typeface="Open Sans" panose="020B0606030504020204" pitchFamily="34" charset="0"/>
              <a:cs typeface="Open Sans" panose="020B0606030504020204" pitchFamily="34" charset="0"/>
            </a:endParaRPr>
          </a:p>
          <a:p>
            <a:endParaRPr lang="en-US" sz="3200"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CDC1C006-E358-E9EA-2B8E-66A73EAA9F8E}"/>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Mainframe Era</a:t>
            </a:r>
            <a:endParaRPr lang="en-US" dirty="0"/>
          </a:p>
        </p:txBody>
      </p:sp>
    </p:spTree>
    <p:extLst>
      <p:ext uri="{BB962C8B-B14F-4D97-AF65-F5344CB8AC3E}">
        <p14:creationId xmlns:p14="http://schemas.microsoft.com/office/powerpoint/2010/main" val="12520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00114-15DE-2000-93AD-36E98B9ED9F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D430F4-68F2-F914-5F82-92C48E349C0F}"/>
              </a:ext>
            </a:extLst>
          </p:cNvPr>
          <p:cNvSpPr>
            <a:spLocks noGrp="1"/>
          </p:cNvSpPr>
          <p:nvPr>
            <p:ph sz="half" idx="1"/>
          </p:nvPr>
        </p:nvSpPr>
        <p:spPr/>
        <p:txBody>
          <a:bodyPr anchor="ctr"/>
          <a:lstStyle/>
          <a:p>
            <a:pPr marL="0" indent="0" algn="ctr">
              <a:buNone/>
            </a:pPr>
            <a:r>
              <a:rPr lang="en-US" dirty="0"/>
              <a:t>Continuous Deployment</a:t>
            </a:r>
          </a:p>
        </p:txBody>
      </p:sp>
      <p:sp>
        <p:nvSpPr>
          <p:cNvPr id="3" name="Content Placeholder 2">
            <a:extLst>
              <a:ext uri="{FF2B5EF4-FFF2-40B4-BE49-F238E27FC236}">
                <a16:creationId xmlns:a16="http://schemas.microsoft.com/office/drawing/2014/main" id="{C84A2C6A-DDEB-F054-43FD-2E283077E1DC}"/>
              </a:ext>
            </a:extLst>
          </p:cNvPr>
          <p:cNvSpPr>
            <a:spLocks noGrp="1"/>
          </p:cNvSpPr>
          <p:nvPr>
            <p:ph sz="half" idx="2"/>
          </p:nvPr>
        </p:nvSpPr>
        <p:spPr/>
        <p:txBody>
          <a:bodyPr anchor="ctr">
            <a:normAutofit/>
          </a:bodyPr>
          <a:lstStyle/>
          <a:p>
            <a:pPr marL="0" indent="0">
              <a:buNone/>
            </a:pPr>
            <a:r>
              <a:rPr lang="en-US" sz="1400" dirty="0">
                <a:latin typeface="Calibri"/>
                <a:cs typeface="Consolas" panose="020B0609020204030204" pitchFamily="49" charset="0"/>
              </a:rPr>
              <a:t>A</a:t>
            </a:r>
            <a:r>
              <a:rPr lang="en-US" sz="1400" b="1" dirty="0">
                <a:latin typeface="Calibri"/>
                <a:cs typeface="Consolas" panose="020B0609020204030204" pitchFamily="49" charset="0"/>
              </a:rPr>
              <a:t> </a:t>
            </a:r>
            <a:r>
              <a:rPr lang="en-US" sz="1400" dirty="0">
                <a:latin typeface="Calibri"/>
                <a:cs typeface="Consolas" panose="020B0609020204030204" pitchFamily="49" charset="0"/>
              </a:rPr>
              <a:t>software development practice in which code changes are automatically deployed to production as soon as they pass the automated testing phase. It extends the process of Continuous Integration by taking it one step further—automating the release of every successful code update.</a:t>
            </a:r>
            <a:endParaRPr lang="en-US" sz="1400">
              <a:latin typeface="Calibri"/>
              <a:cs typeface="Consolas" panose="020B0609020204030204" pitchFamily="49" charset="0"/>
            </a:endParaRPr>
          </a:p>
        </p:txBody>
      </p:sp>
      <p:sp>
        <p:nvSpPr>
          <p:cNvPr id="4" name="Title 3">
            <a:extLst>
              <a:ext uri="{FF2B5EF4-FFF2-40B4-BE49-F238E27FC236}">
                <a16:creationId xmlns:a16="http://schemas.microsoft.com/office/drawing/2014/main" id="{431BF2D2-6488-02B6-A0C0-55B5FB221C84}"/>
              </a:ext>
            </a:extLst>
          </p:cNvPr>
          <p:cNvSpPr>
            <a:spLocks noGrp="1"/>
          </p:cNvSpPr>
          <p:nvPr>
            <p:ph type="title"/>
          </p:nvPr>
        </p:nvSpPr>
        <p:spPr/>
        <p:txBody>
          <a:bodyPr/>
          <a:lstStyle/>
          <a:p>
            <a:r>
              <a:rPr lang="en-US" dirty="0"/>
              <a:t>Continuous Deployment</a:t>
            </a:r>
          </a:p>
        </p:txBody>
      </p:sp>
    </p:spTree>
    <p:extLst>
      <p:ext uri="{BB962C8B-B14F-4D97-AF65-F5344CB8AC3E}">
        <p14:creationId xmlns:p14="http://schemas.microsoft.com/office/powerpoint/2010/main" val="19331530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555BD-E2FF-45DC-9A81-8F5869C7033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2E7402-FB35-4BB5-BE4B-009CF0034716}"/>
              </a:ext>
            </a:extLst>
          </p:cNvPr>
          <p:cNvSpPr>
            <a:spLocks noGrp="1"/>
          </p:cNvSpPr>
          <p:nvPr>
            <p:ph sz="half" idx="1"/>
          </p:nvPr>
        </p:nvSpPr>
        <p:spPr/>
        <p:txBody>
          <a:bodyPr anchor="ctr"/>
          <a:lstStyle/>
          <a:p>
            <a:pPr marL="0" indent="0" algn="ctr">
              <a:buNone/>
            </a:pPr>
            <a:r>
              <a:rPr lang="en-US" dirty="0"/>
              <a:t>Continuous Deployment</a:t>
            </a:r>
          </a:p>
        </p:txBody>
      </p:sp>
      <p:sp>
        <p:nvSpPr>
          <p:cNvPr id="3" name="Content Placeholder 2">
            <a:extLst>
              <a:ext uri="{FF2B5EF4-FFF2-40B4-BE49-F238E27FC236}">
                <a16:creationId xmlns:a16="http://schemas.microsoft.com/office/drawing/2014/main" id="{AA36DBE0-6786-65E3-3414-39EDF7AE9E9C}"/>
              </a:ext>
            </a:extLst>
          </p:cNvPr>
          <p:cNvSpPr>
            <a:spLocks noGrp="1"/>
          </p:cNvSpPr>
          <p:nvPr>
            <p:ph sz="half" idx="2"/>
          </p:nvPr>
        </p:nvSpPr>
        <p:spPr/>
        <p:txBody>
          <a:bodyPr anchor="ctr">
            <a:normAutofit/>
          </a:bodyPr>
          <a:lstStyle/>
          <a:p>
            <a:r>
              <a:rPr lang="en-US" dirty="0">
                <a:latin typeface="Open Sans"/>
                <a:ea typeface="Open Sans"/>
                <a:cs typeface="Open Sans"/>
              </a:rPr>
              <a:t>Applies to Live repos only</a:t>
            </a:r>
          </a:p>
          <a:p>
            <a:r>
              <a:rPr lang="en-US" dirty="0">
                <a:latin typeface="Open Sans"/>
                <a:ea typeface="Open Sans"/>
                <a:cs typeface="Open Sans"/>
              </a:rPr>
              <a:t>Triggered by merge</a:t>
            </a:r>
          </a:p>
        </p:txBody>
      </p:sp>
      <p:sp>
        <p:nvSpPr>
          <p:cNvPr id="4" name="Title 3">
            <a:extLst>
              <a:ext uri="{FF2B5EF4-FFF2-40B4-BE49-F238E27FC236}">
                <a16:creationId xmlns:a16="http://schemas.microsoft.com/office/drawing/2014/main" id="{7200758D-E124-88B9-00F5-70CBBCD8E831}"/>
              </a:ext>
            </a:extLst>
          </p:cNvPr>
          <p:cNvSpPr>
            <a:spLocks noGrp="1"/>
          </p:cNvSpPr>
          <p:nvPr>
            <p:ph type="title"/>
          </p:nvPr>
        </p:nvSpPr>
        <p:spPr/>
        <p:txBody>
          <a:bodyPr/>
          <a:lstStyle/>
          <a:p>
            <a:r>
              <a:rPr lang="en-US" dirty="0"/>
              <a:t>Continuous Deployment</a:t>
            </a:r>
          </a:p>
        </p:txBody>
      </p:sp>
    </p:spTree>
    <p:extLst>
      <p:ext uri="{BB962C8B-B14F-4D97-AF65-F5344CB8AC3E}">
        <p14:creationId xmlns:p14="http://schemas.microsoft.com/office/powerpoint/2010/main" val="19415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9: Discover Continuous Integration and Deployment with Terraform</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9.3 Testing Terraform code </a:t>
            </a:r>
          </a:p>
        </p:txBody>
      </p:sp>
    </p:spTree>
    <p:extLst>
      <p:ext uri="{BB962C8B-B14F-4D97-AF65-F5344CB8AC3E}">
        <p14:creationId xmlns:p14="http://schemas.microsoft.com/office/powerpoint/2010/main" val="4343540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66454-6AEF-2E98-216C-F547CF634F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9140209-25E2-B51D-8877-8F651124DA67}"/>
              </a:ext>
            </a:extLst>
          </p:cNvPr>
          <p:cNvSpPr>
            <a:spLocks noGrp="1"/>
          </p:cNvSpPr>
          <p:nvPr>
            <p:ph type="title"/>
          </p:nvPr>
        </p:nvSpPr>
        <p:spPr/>
        <p:txBody>
          <a:bodyPr/>
          <a:lstStyle/>
          <a:p>
            <a:r>
              <a:rPr lang="en-US" dirty="0"/>
              <a:t>Demo: Testing Terraform Modules</a:t>
            </a:r>
          </a:p>
        </p:txBody>
      </p:sp>
      <p:pic>
        <p:nvPicPr>
          <p:cNvPr id="5" name="Picture 4">
            <a:extLst>
              <a:ext uri="{FF2B5EF4-FFF2-40B4-BE49-F238E27FC236}">
                <a16:creationId xmlns:a16="http://schemas.microsoft.com/office/drawing/2014/main" id="{9A78732B-974C-2741-7563-E67E75638158}"/>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250ADA7F-F458-443F-BC34-C18A80153C99}"/>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24209246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9: Discover Continuous Integration and Deployment with Terraform</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9.4 Exploring Terraform Cloud</a:t>
            </a:r>
          </a:p>
        </p:txBody>
      </p:sp>
    </p:spTree>
    <p:extLst>
      <p:ext uri="{BB962C8B-B14F-4D97-AF65-F5344CB8AC3E}">
        <p14:creationId xmlns:p14="http://schemas.microsoft.com/office/powerpoint/2010/main" val="21058053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D1258-2918-DB04-393B-EFAF2E0D75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7C2F0CA-9BA5-36B0-2529-A8B84B019E24}"/>
              </a:ext>
            </a:extLst>
          </p:cNvPr>
          <p:cNvSpPr>
            <a:spLocks noGrp="1"/>
          </p:cNvSpPr>
          <p:nvPr>
            <p:ph type="title"/>
          </p:nvPr>
        </p:nvSpPr>
        <p:spPr/>
        <p:txBody>
          <a:bodyPr/>
          <a:lstStyle/>
          <a:p>
            <a:r>
              <a:rPr lang="en-US" dirty="0"/>
              <a:t>Demo: Exploring Terraform Cloud</a:t>
            </a:r>
          </a:p>
        </p:txBody>
      </p:sp>
      <p:pic>
        <p:nvPicPr>
          <p:cNvPr id="5" name="Picture 4">
            <a:extLst>
              <a:ext uri="{FF2B5EF4-FFF2-40B4-BE49-F238E27FC236}">
                <a16:creationId xmlns:a16="http://schemas.microsoft.com/office/drawing/2014/main" id="{AE3F1E49-46F3-F435-639F-685142D898C7}"/>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FB0ADB7F-3F43-1BC8-7455-0F439C0B5CC2}"/>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1446066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9: Discover Continuous Integration and Deployment with Terraform</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9.5 Exploring Atlantis demo</a:t>
            </a:r>
            <a:endParaRPr lang="en-US" dirty="0"/>
          </a:p>
        </p:txBody>
      </p:sp>
    </p:spTree>
    <p:extLst>
      <p:ext uri="{BB962C8B-B14F-4D97-AF65-F5344CB8AC3E}">
        <p14:creationId xmlns:p14="http://schemas.microsoft.com/office/powerpoint/2010/main" val="19580692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475C1-1EB3-20F4-84CC-E019A8FACDF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3F641EE-F2E1-ECA7-4143-4068DFB632DA}"/>
              </a:ext>
            </a:extLst>
          </p:cNvPr>
          <p:cNvSpPr>
            <a:spLocks noGrp="1"/>
          </p:cNvSpPr>
          <p:nvPr>
            <p:ph type="title"/>
          </p:nvPr>
        </p:nvSpPr>
        <p:spPr/>
        <p:txBody>
          <a:bodyPr/>
          <a:lstStyle/>
          <a:p>
            <a:r>
              <a:rPr lang="en-US" dirty="0"/>
              <a:t>Demo: Exploring Atlantis</a:t>
            </a:r>
          </a:p>
        </p:txBody>
      </p:sp>
      <p:pic>
        <p:nvPicPr>
          <p:cNvPr id="5" name="Picture 4">
            <a:extLst>
              <a:ext uri="{FF2B5EF4-FFF2-40B4-BE49-F238E27FC236}">
                <a16:creationId xmlns:a16="http://schemas.microsoft.com/office/drawing/2014/main" id="{9164EDC3-E906-DC59-2344-A885092C94FF}"/>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4F69A879-FB92-FBC6-0B36-3AD2DCAC74E8}"/>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16816135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a picture&#10;&#10;Description automatically generated">
            <a:extLst>
              <a:ext uri="{FF2B5EF4-FFF2-40B4-BE49-F238E27FC236}">
                <a16:creationId xmlns:a16="http://schemas.microsoft.com/office/drawing/2014/main" id="{814B746A-DAD6-5791-A49F-BA0D985BBF8F}"/>
              </a:ext>
            </a:extLst>
          </p:cNvPr>
          <p:cNvPicPr>
            <a:picLocks noGrp="1" noChangeAspect="1"/>
          </p:cNvPicPr>
          <p:nvPr>
            <p:ph type="pic" sz="quarter" idx="10"/>
          </p:nvPr>
        </p:nvPicPr>
        <p:blipFill>
          <a:blip r:embed="rId3"/>
          <a:srcRect l="10727" r="10727"/>
          <a:stretch>
            <a:fillRect/>
          </a:stretch>
        </p:blipFill>
        <p:spPr/>
      </p:pic>
      <p:sp>
        <p:nvSpPr>
          <p:cNvPr id="3" name="Text Placeholder 2">
            <a:extLst>
              <a:ext uri="{FF2B5EF4-FFF2-40B4-BE49-F238E27FC236}">
                <a16:creationId xmlns:a16="http://schemas.microsoft.com/office/drawing/2014/main" id="{3C26289F-11A7-254E-BAFD-7335F7BE1624}"/>
              </a:ext>
            </a:extLst>
          </p:cNvPr>
          <p:cNvSpPr>
            <a:spLocks noGrp="1"/>
          </p:cNvSpPr>
          <p:nvPr>
            <p:ph type="body" sz="quarter" idx="11"/>
          </p:nvPr>
        </p:nvSpPr>
        <p:spPr/>
        <p:txBody>
          <a:bodyPr>
            <a:normAutofit/>
          </a:bodyPr>
          <a:lstStyle/>
          <a:p>
            <a:r>
              <a:rPr lang="en-US" dirty="0"/>
              <a:t>Lesson 10: Extend Terraform</a:t>
            </a:r>
          </a:p>
        </p:txBody>
      </p:sp>
      <p:sp>
        <p:nvSpPr>
          <p:cNvPr id="4" name="Text Placeholder 3">
            <a:extLst>
              <a:ext uri="{FF2B5EF4-FFF2-40B4-BE49-F238E27FC236}">
                <a16:creationId xmlns:a16="http://schemas.microsoft.com/office/drawing/2014/main" id="{6824B3CE-C245-3C43-86DD-8F772F163ACE}"/>
              </a:ext>
            </a:extLst>
          </p:cNvPr>
          <p:cNvSpPr>
            <a:spLocks noGrp="1"/>
          </p:cNvSpPr>
          <p:nvPr>
            <p:ph type="body" sz="quarter" idx="12"/>
          </p:nvPr>
        </p:nvSpPr>
        <p:spPr/>
        <p:txBody>
          <a:bodyPr vert="horz" lIns="91440" tIns="45720" rIns="91440" bIns="45720" rtlCol="0" anchor="t">
            <a:noAutofit/>
          </a:bodyPr>
          <a:lstStyle/>
          <a:p>
            <a:r>
              <a:rPr lang="en-US" dirty="0"/>
              <a:t>10.1 Learning about custom providers</a:t>
            </a:r>
          </a:p>
        </p:txBody>
      </p:sp>
    </p:spTree>
    <p:extLst>
      <p:ext uri="{BB962C8B-B14F-4D97-AF65-F5344CB8AC3E}">
        <p14:creationId xmlns:p14="http://schemas.microsoft.com/office/powerpoint/2010/main" val="9349994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10: Extend Terraform</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10.1 Learning about custom providers</a:t>
            </a:r>
          </a:p>
        </p:txBody>
      </p:sp>
    </p:spTree>
    <p:extLst>
      <p:ext uri="{BB962C8B-B14F-4D97-AF65-F5344CB8AC3E}">
        <p14:creationId xmlns:p14="http://schemas.microsoft.com/office/powerpoint/2010/main" val="1211817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3C499-4DAF-F4FD-FC5E-CEB12718732C}"/>
              </a:ext>
            </a:extLst>
          </p:cNvPr>
          <p:cNvSpPr>
            <a:spLocks noGrp="1"/>
          </p:cNvSpPr>
          <p:nvPr>
            <p:ph sz="half" idx="1"/>
          </p:nvPr>
        </p:nvSpPr>
        <p:spPr>
          <a:xfrm>
            <a:off x="2288109" y="1903326"/>
            <a:ext cx="5351917" cy="2140402"/>
          </a:xfrm>
        </p:spPr>
        <p:txBody>
          <a:bodyPr vert="horz" lIns="91440" tIns="45720" rIns="91440" bIns="45720" rtlCol="0" anchor="t">
            <a:normAutofit/>
          </a:bodyPr>
          <a:lstStyle/>
          <a:p>
            <a:r>
              <a:rPr lang="en-US" sz="3200" dirty="0">
                <a:latin typeface="Open Sans"/>
                <a:ea typeface="Open Sans"/>
                <a:cs typeface="Open Sans"/>
              </a:rPr>
              <a:t>Centralized Servers</a:t>
            </a:r>
          </a:p>
          <a:p>
            <a:r>
              <a:rPr lang="en-US" sz="3200" dirty="0">
                <a:latin typeface="Open Sans"/>
                <a:ea typeface="Open Sans"/>
                <a:cs typeface="Open Sans"/>
              </a:rPr>
              <a:t>Networked Workstations</a:t>
            </a:r>
          </a:p>
          <a:p>
            <a:r>
              <a:rPr lang="en-US" sz="3200" dirty="0">
                <a:latin typeface="Open Sans"/>
                <a:ea typeface="Open Sans"/>
                <a:cs typeface="Open Sans"/>
              </a:rPr>
              <a:t>Infrequent changes</a:t>
            </a:r>
            <a:endParaRPr lang="en-US" sz="3200" dirty="0">
              <a:ea typeface="Open Sans" panose="020B0606030504020204" pitchFamily="34" charset="0"/>
              <a:cs typeface="Open Sans" panose="020B0606030504020204" pitchFamily="34" charset="0"/>
            </a:endParaRPr>
          </a:p>
          <a:p>
            <a:endParaRPr lang="en-US" sz="3200"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CDC1C006-E358-E9EA-2B8E-66A73EAA9F8E}"/>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Client / Server</a:t>
            </a:r>
            <a:endParaRPr lang="en-US" dirty="0"/>
          </a:p>
        </p:txBody>
      </p:sp>
    </p:spTree>
    <p:extLst>
      <p:ext uri="{BB962C8B-B14F-4D97-AF65-F5344CB8AC3E}">
        <p14:creationId xmlns:p14="http://schemas.microsoft.com/office/powerpoint/2010/main" val="289616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anchor="ctr"/>
          <a:lstStyle/>
          <a:p>
            <a:pPr marL="0" indent="0" algn="ctr">
              <a:buNone/>
            </a:pPr>
            <a:r>
              <a:rPr lang="en-US" dirty="0"/>
              <a:t>Custom Providers</a:t>
            </a:r>
            <a:endParaRPr lang="en-US" b="1" dirty="0"/>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anchor="ctr"/>
          <a:lstStyle/>
          <a:p>
            <a:r>
              <a:rPr lang="en-US" dirty="0">
                <a:latin typeface="Open Sans"/>
                <a:ea typeface="Open Sans"/>
                <a:cs typeface="Open Sans"/>
              </a:rPr>
              <a:t>Written in GO</a:t>
            </a:r>
          </a:p>
          <a:p>
            <a:r>
              <a:rPr lang="en-US" dirty="0">
                <a:latin typeface="Open Sans"/>
                <a:ea typeface="Open Sans"/>
                <a:cs typeface="Open Sans"/>
              </a:rPr>
              <a:t>Add functionality to Terraform</a:t>
            </a:r>
          </a:p>
          <a:p>
            <a:r>
              <a:rPr lang="en-US" dirty="0">
                <a:latin typeface="Open Sans"/>
                <a:ea typeface="Open Sans"/>
                <a:cs typeface="Open Sans"/>
              </a:rPr>
              <a:t>Custom resources, data sources, and functions</a:t>
            </a: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Custom Providers</a:t>
            </a:r>
          </a:p>
        </p:txBody>
      </p:sp>
    </p:spTree>
    <p:extLst>
      <p:ext uri="{BB962C8B-B14F-4D97-AF65-F5344CB8AC3E}">
        <p14:creationId xmlns:p14="http://schemas.microsoft.com/office/powerpoint/2010/main" val="11042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45021-73B6-7A55-7E86-DBC92E9331F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318D8A-81CA-AB3F-F99F-7512796D307B}"/>
              </a:ext>
            </a:extLst>
          </p:cNvPr>
          <p:cNvSpPr>
            <a:spLocks noGrp="1"/>
          </p:cNvSpPr>
          <p:nvPr>
            <p:ph type="title"/>
          </p:nvPr>
        </p:nvSpPr>
        <p:spPr/>
        <p:txBody>
          <a:bodyPr/>
          <a:lstStyle/>
          <a:p>
            <a:r>
              <a:rPr lang="en-US" dirty="0"/>
              <a:t>Demo: Custom Providers</a:t>
            </a:r>
          </a:p>
        </p:txBody>
      </p:sp>
      <p:pic>
        <p:nvPicPr>
          <p:cNvPr id="5" name="Picture 4">
            <a:extLst>
              <a:ext uri="{FF2B5EF4-FFF2-40B4-BE49-F238E27FC236}">
                <a16:creationId xmlns:a16="http://schemas.microsoft.com/office/drawing/2014/main" id="{70AC492C-CF82-41FD-D7D2-2776DAA316FA}"/>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F28E9F5D-583F-712D-B38C-799BEB6B6328}"/>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1304110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10: Extend Terraform</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10.2 Custom Provider code overview</a:t>
            </a:r>
          </a:p>
        </p:txBody>
      </p:sp>
    </p:spTree>
    <p:extLst>
      <p:ext uri="{BB962C8B-B14F-4D97-AF65-F5344CB8AC3E}">
        <p14:creationId xmlns:p14="http://schemas.microsoft.com/office/powerpoint/2010/main" val="20195259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45021-73B6-7A55-7E86-DBC92E9331F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318D8A-81CA-AB3F-F99F-7512796D307B}"/>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Demo: Custom Provider code review</a:t>
            </a:r>
            <a:endParaRPr lang="en-US" dirty="0"/>
          </a:p>
        </p:txBody>
      </p:sp>
      <p:pic>
        <p:nvPicPr>
          <p:cNvPr id="5" name="Picture 4">
            <a:extLst>
              <a:ext uri="{FF2B5EF4-FFF2-40B4-BE49-F238E27FC236}">
                <a16:creationId xmlns:a16="http://schemas.microsoft.com/office/drawing/2014/main" id="{70AC492C-CF82-41FD-D7D2-2776DAA316FA}"/>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F28E9F5D-583F-712D-B38C-799BEB6B6328}"/>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10749085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a picture&#10;&#10;Description automatically generated">
            <a:extLst>
              <a:ext uri="{FF2B5EF4-FFF2-40B4-BE49-F238E27FC236}">
                <a16:creationId xmlns:a16="http://schemas.microsoft.com/office/drawing/2014/main" id="{814B746A-DAD6-5791-A49F-BA0D985BBF8F}"/>
              </a:ext>
            </a:extLst>
          </p:cNvPr>
          <p:cNvPicPr>
            <a:picLocks noGrp="1" noChangeAspect="1"/>
          </p:cNvPicPr>
          <p:nvPr>
            <p:ph type="pic" sz="quarter" idx="10"/>
          </p:nvPr>
        </p:nvPicPr>
        <p:blipFill>
          <a:blip r:embed="rId3"/>
          <a:srcRect l="10727" r="10727"/>
          <a:stretch>
            <a:fillRect/>
          </a:stretch>
        </p:blipFill>
        <p:spPr/>
      </p:pic>
      <p:sp>
        <p:nvSpPr>
          <p:cNvPr id="3" name="Text Placeholder 2">
            <a:extLst>
              <a:ext uri="{FF2B5EF4-FFF2-40B4-BE49-F238E27FC236}">
                <a16:creationId xmlns:a16="http://schemas.microsoft.com/office/drawing/2014/main" id="{3C26289F-11A7-254E-BAFD-7335F7BE1624}"/>
              </a:ext>
            </a:extLst>
          </p:cNvPr>
          <p:cNvSpPr>
            <a:spLocks noGrp="1"/>
          </p:cNvSpPr>
          <p:nvPr>
            <p:ph type="body" sz="quarter" idx="11"/>
          </p:nvPr>
        </p:nvSpPr>
        <p:spPr/>
        <p:txBody>
          <a:bodyPr>
            <a:normAutofit/>
          </a:bodyPr>
          <a:lstStyle/>
          <a:p>
            <a:r>
              <a:rPr lang="en-US" dirty="0"/>
              <a:t>Lesson 11: Review and Next Steps</a:t>
            </a:r>
          </a:p>
        </p:txBody>
      </p:sp>
      <p:sp>
        <p:nvSpPr>
          <p:cNvPr id="4" name="Text Placeholder 3">
            <a:extLst>
              <a:ext uri="{FF2B5EF4-FFF2-40B4-BE49-F238E27FC236}">
                <a16:creationId xmlns:a16="http://schemas.microsoft.com/office/drawing/2014/main" id="{6824B3CE-C245-3C43-86DD-8F772F163ACE}"/>
              </a:ext>
            </a:extLst>
          </p:cNvPr>
          <p:cNvSpPr>
            <a:spLocks noGrp="1"/>
          </p:cNvSpPr>
          <p:nvPr>
            <p:ph type="body" sz="quarter" idx="12"/>
          </p:nvPr>
        </p:nvSpPr>
        <p:spPr/>
        <p:txBody>
          <a:bodyPr vert="horz" lIns="91440" tIns="45720" rIns="91440" bIns="45720" rtlCol="0" anchor="t">
            <a:noAutofit/>
          </a:bodyPr>
          <a:lstStyle/>
          <a:p>
            <a:r>
              <a:rPr lang="en-US" dirty="0"/>
              <a:t>11.1 Reviewing what we learned</a:t>
            </a:r>
          </a:p>
          <a:p>
            <a:endParaRPr lang="en-US" dirty="0"/>
          </a:p>
          <a:p>
            <a:r>
              <a:rPr lang="en-US" dirty="0"/>
              <a:t>11.2 Understanding what’s next</a:t>
            </a:r>
            <a:endParaRPr lang="en-US" dirty="0">
              <a:cs typeface="Calibri"/>
            </a:endParaRPr>
          </a:p>
        </p:txBody>
      </p:sp>
    </p:spTree>
    <p:extLst>
      <p:ext uri="{BB962C8B-B14F-4D97-AF65-F5344CB8AC3E}">
        <p14:creationId xmlns:p14="http://schemas.microsoft.com/office/powerpoint/2010/main" val="8921367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11: Review and Next Steps</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11.1 Reviewing what we learned</a:t>
            </a:r>
          </a:p>
        </p:txBody>
      </p:sp>
    </p:spTree>
    <p:extLst>
      <p:ext uri="{BB962C8B-B14F-4D97-AF65-F5344CB8AC3E}">
        <p14:creationId xmlns:p14="http://schemas.microsoft.com/office/powerpoint/2010/main" val="24514403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vert="horz" lIns="91440" tIns="45720" rIns="91440" bIns="45720" rtlCol="0" anchor="t">
            <a:normAutofit/>
          </a:bodyPr>
          <a:lstStyle/>
          <a:p>
            <a:r>
              <a:rPr lang="en-US" dirty="0">
                <a:latin typeface="Open Sans"/>
                <a:ea typeface="Open Sans"/>
                <a:cs typeface="Open Sans"/>
              </a:rPr>
              <a:t>Basic principles of Infrastructure as Code:</a:t>
            </a:r>
            <a:endParaRPr lang="en-US" dirty="0"/>
          </a:p>
          <a:p>
            <a:pPr lvl="1"/>
            <a:r>
              <a:rPr lang="en-US" dirty="0">
                <a:latin typeface="Open Sans"/>
                <a:ea typeface="Open Sans"/>
                <a:cs typeface="Open Sans"/>
              </a:rPr>
              <a:t>Advantages of </a:t>
            </a:r>
            <a:r>
              <a:rPr lang="en-US" dirty="0" err="1">
                <a:latin typeface="Open Sans"/>
                <a:ea typeface="Open Sans"/>
                <a:cs typeface="Open Sans"/>
              </a:rPr>
              <a:t>IaC</a:t>
            </a:r>
          </a:p>
          <a:p>
            <a:pPr lvl="1"/>
            <a:r>
              <a:rPr lang="en-US" dirty="0">
                <a:latin typeface="Open Sans"/>
                <a:ea typeface="Open Sans"/>
                <a:cs typeface="Open Sans"/>
              </a:rPr>
              <a:t>Evolution of Infrastructure management</a:t>
            </a:r>
          </a:p>
          <a:p>
            <a:pPr lvl="1"/>
            <a:r>
              <a:rPr lang="en-US" dirty="0">
                <a:latin typeface="Open Sans"/>
                <a:ea typeface="Open Sans"/>
                <a:cs typeface="Open Sans"/>
              </a:rPr>
              <a:t>Declarative vs Imperative</a:t>
            </a:r>
          </a:p>
          <a:p>
            <a:pPr lvl="1"/>
            <a:endParaRPr lang="en-US" dirty="0"/>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vert="horz" lIns="91440" tIns="45720" rIns="91440" bIns="45720" rtlCol="0" anchor="t">
            <a:normAutofit/>
          </a:bodyPr>
          <a:lstStyle/>
          <a:p>
            <a:r>
              <a:rPr lang="en-US" dirty="0"/>
              <a:t>Terraform</a:t>
            </a:r>
          </a:p>
          <a:p>
            <a:pPr lvl="1"/>
            <a:r>
              <a:rPr lang="en-US" dirty="0">
                <a:latin typeface="Open Sans"/>
                <a:ea typeface="Open Sans"/>
                <a:cs typeface="Open Sans"/>
              </a:rPr>
              <a:t>Setting up a development environment</a:t>
            </a:r>
          </a:p>
          <a:p>
            <a:pPr lvl="1"/>
            <a:r>
              <a:rPr lang="en-US" dirty="0">
                <a:latin typeface="Open Sans"/>
                <a:ea typeface="Open Sans"/>
                <a:cs typeface="Open Sans"/>
              </a:rPr>
              <a:t>Features</a:t>
            </a:r>
          </a:p>
          <a:p>
            <a:pPr lvl="1"/>
            <a:r>
              <a:rPr lang="en-US" dirty="0">
                <a:latin typeface="Open Sans"/>
                <a:ea typeface="Open Sans"/>
                <a:cs typeface="Open Sans"/>
              </a:rPr>
              <a:t>Syntax</a:t>
            </a: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What have we learned?</a:t>
            </a:r>
          </a:p>
        </p:txBody>
      </p:sp>
    </p:spTree>
    <p:extLst>
      <p:ext uri="{BB962C8B-B14F-4D97-AF65-F5344CB8AC3E}">
        <p14:creationId xmlns:p14="http://schemas.microsoft.com/office/powerpoint/2010/main" val="227825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D271A-1625-904F-AE1A-CB94B290A36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8B4A6F-8111-B1D1-9072-70D22153CA81}"/>
              </a:ext>
            </a:extLst>
          </p:cNvPr>
          <p:cNvSpPr>
            <a:spLocks noGrp="1"/>
          </p:cNvSpPr>
          <p:nvPr>
            <p:ph sz="half" idx="1"/>
          </p:nvPr>
        </p:nvSpPr>
        <p:spPr/>
        <p:txBody>
          <a:bodyPr vert="horz" lIns="91440" tIns="45720" rIns="91440" bIns="45720" rtlCol="0" anchor="t">
            <a:normAutofit/>
          </a:bodyPr>
          <a:lstStyle/>
          <a:p>
            <a:pPr lvl="1"/>
            <a:r>
              <a:rPr lang="en-US" dirty="0">
                <a:latin typeface="Open Sans"/>
                <a:ea typeface="Open Sans"/>
                <a:cs typeface="Open Sans"/>
              </a:rPr>
              <a:t>Modules</a:t>
            </a:r>
          </a:p>
          <a:p>
            <a:pPr lvl="2"/>
            <a:r>
              <a:rPr lang="en-US" dirty="0">
                <a:latin typeface="Open Sans"/>
                <a:ea typeface="Open Sans"/>
                <a:cs typeface="Open Sans"/>
              </a:rPr>
              <a:t>Types of modules</a:t>
            </a:r>
          </a:p>
          <a:p>
            <a:pPr lvl="2"/>
            <a:r>
              <a:rPr lang="en-US" dirty="0">
                <a:latin typeface="Open Sans"/>
                <a:ea typeface="Open Sans"/>
                <a:cs typeface="Open Sans"/>
              </a:rPr>
              <a:t>Re-use</a:t>
            </a:r>
          </a:p>
          <a:p>
            <a:pPr lvl="2"/>
            <a:r>
              <a:rPr lang="en-US" dirty="0">
                <a:latin typeface="Open Sans"/>
                <a:ea typeface="Open Sans"/>
                <a:cs typeface="Open Sans"/>
              </a:rPr>
              <a:t>Publishing</a:t>
            </a:r>
          </a:p>
          <a:p>
            <a:pPr lvl="2"/>
            <a:r>
              <a:rPr lang="en-US" dirty="0">
                <a:latin typeface="Open Sans"/>
                <a:ea typeface="Open Sans"/>
                <a:cs typeface="Open Sans"/>
              </a:rPr>
              <a:t>Testing</a:t>
            </a:r>
          </a:p>
          <a:p>
            <a:pPr lvl="2"/>
            <a:r>
              <a:rPr lang="en-US" dirty="0">
                <a:latin typeface="Open Sans"/>
                <a:ea typeface="Open Sans"/>
                <a:cs typeface="Open Sans"/>
              </a:rPr>
              <a:t>CI</a:t>
            </a:r>
          </a:p>
          <a:p>
            <a:pPr lvl="2"/>
            <a:endParaRPr lang="en-US" dirty="0"/>
          </a:p>
        </p:txBody>
      </p:sp>
      <p:sp>
        <p:nvSpPr>
          <p:cNvPr id="3" name="Content Placeholder 2">
            <a:extLst>
              <a:ext uri="{FF2B5EF4-FFF2-40B4-BE49-F238E27FC236}">
                <a16:creationId xmlns:a16="http://schemas.microsoft.com/office/drawing/2014/main" id="{0E0C8C3D-E5E5-B1DD-078E-B98F0B58281E}"/>
              </a:ext>
            </a:extLst>
          </p:cNvPr>
          <p:cNvSpPr>
            <a:spLocks noGrp="1"/>
          </p:cNvSpPr>
          <p:nvPr>
            <p:ph sz="half" idx="2"/>
          </p:nvPr>
        </p:nvSpPr>
        <p:spPr/>
        <p:txBody>
          <a:bodyPr vert="horz" lIns="91440" tIns="45720" rIns="91440" bIns="45720" rtlCol="0" anchor="t">
            <a:normAutofit/>
          </a:bodyPr>
          <a:lstStyle/>
          <a:p>
            <a:r>
              <a:rPr lang="en-US" dirty="0"/>
              <a:t>Live</a:t>
            </a:r>
          </a:p>
          <a:p>
            <a:pPr lvl="1"/>
            <a:r>
              <a:rPr lang="en-US" dirty="0">
                <a:latin typeface="Open Sans"/>
                <a:ea typeface="Open Sans"/>
                <a:cs typeface="Open Sans"/>
              </a:rPr>
              <a:t>Single source of truth</a:t>
            </a:r>
          </a:p>
          <a:p>
            <a:pPr lvl="1"/>
            <a:r>
              <a:rPr lang="en-US" dirty="0">
                <a:latin typeface="Open Sans"/>
                <a:ea typeface="Open Sans"/>
                <a:cs typeface="Open Sans"/>
              </a:rPr>
              <a:t>State</a:t>
            </a:r>
          </a:p>
          <a:p>
            <a:pPr lvl="1"/>
            <a:r>
              <a:rPr lang="en-US" dirty="0">
                <a:latin typeface="Open Sans"/>
                <a:ea typeface="Open Sans"/>
                <a:cs typeface="Open Sans"/>
              </a:rPr>
              <a:t>Workspaces</a:t>
            </a:r>
          </a:p>
          <a:p>
            <a:pPr lvl="1"/>
            <a:r>
              <a:rPr lang="en-US" dirty="0">
                <a:latin typeface="Open Sans"/>
                <a:ea typeface="Open Sans"/>
                <a:cs typeface="Open Sans"/>
              </a:rPr>
              <a:t>CD</a:t>
            </a:r>
          </a:p>
        </p:txBody>
      </p:sp>
      <p:sp>
        <p:nvSpPr>
          <p:cNvPr id="4" name="Title 3">
            <a:extLst>
              <a:ext uri="{FF2B5EF4-FFF2-40B4-BE49-F238E27FC236}">
                <a16:creationId xmlns:a16="http://schemas.microsoft.com/office/drawing/2014/main" id="{B6B6CF16-5EA7-A4A3-52D2-45106E1FA930}"/>
              </a:ext>
            </a:extLst>
          </p:cNvPr>
          <p:cNvSpPr>
            <a:spLocks noGrp="1"/>
          </p:cNvSpPr>
          <p:nvPr>
            <p:ph type="title"/>
          </p:nvPr>
        </p:nvSpPr>
        <p:spPr/>
        <p:txBody>
          <a:bodyPr/>
          <a:lstStyle/>
          <a:p>
            <a:r>
              <a:rPr lang="en-US" dirty="0"/>
              <a:t>What have we learned?</a:t>
            </a:r>
          </a:p>
        </p:txBody>
      </p:sp>
    </p:spTree>
    <p:extLst>
      <p:ext uri="{BB962C8B-B14F-4D97-AF65-F5344CB8AC3E}">
        <p14:creationId xmlns:p14="http://schemas.microsoft.com/office/powerpoint/2010/main" val="300323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8D147-FC2A-FDD9-911B-EF81F045785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3803C6-E9FD-F036-EC3B-9E420B1E56A7}"/>
              </a:ext>
            </a:extLst>
          </p:cNvPr>
          <p:cNvSpPr>
            <a:spLocks noGrp="1"/>
          </p:cNvSpPr>
          <p:nvPr>
            <p:ph sz="half" idx="1"/>
          </p:nvPr>
        </p:nvSpPr>
        <p:spPr/>
        <p:txBody>
          <a:bodyPr vert="horz" lIns="91440" tIns="45720" rIns="91440" bIns="45720" rtlCol="0" anchor="t">
            <a:normAutofit/>
          </a:bodyPr>
          <a:lstStyle/>
          <a:p>
            <a:pPr lvl="1"/>
            <a:r>
              <a:rPr lang="en-US" dirty="0">
                <a:latin typeface="Open Sans"/>
                <a:ea typeface="Open Sans"/>
                <a:cs typeface="Open Sans"/>
              </a:rPr>
              <a:t>Extending Terraform</a:t>
            </a:r>
          </a:p>
          <a:p>
            <a:pPr lvl="2"/>
            <a:r>
              <a:rPr lang="en-US" dirty="0"/>
              <a:t>Custom providers</a:t>
            </a:r>
          </a:p>
        </p:txBody>
      </p:sp>
      <p:sp>
        <p:nvSpPr>
          <p:cNvPr id="4" name="Title 3">
            <a:extLst>
              <a:ext uri="{FF2B5EF4-FFF2-40B4-BE49-F238E27FC236}">
                <a16:creationId xmlns:a16="http://schemas.microsoft.com/office/drawing/2014/main" id="{3013C6C2-BEE0-8794-6567-D98C36477F80}"/>
              </a:ext>
            </a:extLst>
          </p:cNvPr>
          <p:cNvSpPr>
            <a:spLocks noGrp="1"/>
          </p:cNvSpPr>
          <p:nvPr>
            <p:ph type="title"/>
          </p:nvPr>
        </p:nvSpPr>
        <p:spPr/>
        <p:txBody>
          <a:bodyPr/>
          <a:lstStyle/>
          <a:p>
            <a:r>
              <a:rPr lang="en-US" dirty="0"/>
              <a:t>What have we learned?</a:t>
            </a:r>
          </a:p>
        </p:txBody>
      </p:sp>
    </p:spTree>
    <p:extLst>
      <p:ext uri="{BB962C8B-B14F-4D97-AF65-F5344CB8AC3E}">
        <p14:creationId xmlns:p14="http://schemas.microsoft.com/office/powerpoint/2010/main" val="207520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11: Review and Next Steps</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11.2 Understanding what’s next</a:t>
            </a:r>
          </a:p>
        </p:txBody>
      </p:sp>
    </p:spTree>
    <p:extLst>
      <p:ext uri="{BB962C8B-B14F-4D97-AF65-F5344CB8AC3E}">
        <p14:creationId xmlns:p14="http://schemas.microsoft.com/office/powerpoint/2010/main" val="706202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3C499-4DAF-F4FD-FC5E-CEB12718732C}"/>
              </a:ext>
            </a:extLst>
          </p:cNvPr>
          <p:cNvSpPr>
            <a:spLocks noGrp="1"/>
          </p:cNvSpPr>
          <p:nvPr>
            <p:ph sz="half" idx="1"/>
          </p:nvPr>
        </p:nvSpPr>
        <p:spPr>
          <a:xfrm>
            <a:off x="2288109" y="1903326"/>
            <a:ext cx="5938261" cy="2140402"/>
          </a:xfrm>
        </p:spPr>
        <p:txBody>
          <a:bodyPr vert="horz" lIns="91440" tIns="45720" rIns="91440" bIns="45720" rtlCol="0" anchor="t">
            <a:normAutofit/>
          </a:bodyPr>
          <a:lstStyle/>
          <a:p>
            <a:r>
              <a:rPr lang="en-US" sz="3200" dirty="0">
                <a:latin typeface="Open Sans"/>
                <a:ea typeface="Open Sans"/>
                <a:cs typeface="Open Sans"/>
              </a:rPr>
              <a:t>Many Servers</a:t>
            </a:r>
          </a:p>
          <a:p>
            <a:r>
              <a:rPr lang="en-US" sz="3200" dirty="0">
                <a:latin typeface="Open Sans"/>
                <a:ea typeface="Open Sans"/>
                <a:cs typeface="Open Sans"/>
              </a:rPr>
              <a:t>"Cattle, not pets"</a:t>
            </a:r>
          </a:p>
          <a:p>
            <a:r>
              <a:rPr lang="en-US" sz="3200" dirty="0">
                <a:latin typeface="Open Sans"/>
                <a:ea typeface="Open Sans"/>
                <a:cs typeface="Open Sans"/>
              </a:rPr>
              <a:t>Configuration Management</a:t>
            </a:r>
            <a:endParaRPr lang="en-US" sz="3200" dirty="0">
              <a:ea typeface="Open Sans" panose="020B0606030504020204" pitchFamily="34" charset="0"/>
              <a:cs typeface="Open Sans" panose="020B0606030504020204" pitchFamily="34" charset="0"/>
            </a:endParaRPr>
          </a:p>
          <a:p>
            <a:endParaRPr lang="en-US" sz="3200"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CDC1C006-E358-E9EA-2B8E-66A73EAA9F8E}"/>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Distributed</a:t>
            </a:r>
            <a:endParaRPr lang="en-US" dirty="0"/>
          </a:p>
        </p:txBody>
      </p:sp>
    </p:spTree>
    <p:extLst>
      <p:ext uri="{BB962C8B-B14F-4D97-AF65-F5344CB8AC3E}">
        <p14:creationId xmlns:p14="http://schemas.microsoft.com/office/powerpoint/2010/main" val="68379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vert="horz" lIns="91440" tIns="45720" rIns="91440" bIns="45720" rtlCol="0" anchor="t">
            <a:normAutofit fontScale="92500"/>
          </a:bodyPr>
          <a:lstStyle/>
          <a:p>
            <a:r>
              <a:rPr lang="en-US" dirty="0">
                <a:latin typeface="Open Sans"/>
                <a:ea typeface="Open Sans"/>
                <a:cs typeface="Open Sans"/>
              </a:rPr>
              <a:t>Create a small module that deploys some resources.</a:t>
            </a:r>
          </a:p>
          <a:p>
            <a:r>
              <a:rPr lang="en-US" dirty="0">
                <a:latin typeface="Open Sans"/>
                <a:ea typeface="Open Sans"/>
                <a:cs typeface="Open Sans"/>
              </a:rPr>
              <a:t>Create a sandbox account with your cloud provider.</a:t>
            </a:r>
          </a:p>
          <a:p>
            <a:r>
              <a:rPr lang="en-US" dirty="0">
                <a:latin typeface="Open Sans"/>
                <a:ea typeface="Open Sans"/>
                <a:cs typeface="Open Sans"/>
              </a:rPr>
              <a:t>Explore modules in the public registry to understand how they work.</a:t>
            </a:r>
          </a:p>
          <a:p>
            <a:r>
              <a:rPr lang="en-US" dirty="0">
                <a:latin typeface="Open Sans"/>
                <a:ea typeface="Open Sans"/>
                <a:cs typeface="Open Sans"/>
              </a:rPr>
              <a:t>Join online communities like r/terraform on Reddit.</a:t>
            </a:r>
            <a:endParaRPr lang="en-US" dirty="0">
              <a:ea typeface="Open Sans"/>
              <a:cs typeface="Open Sans"/>
            </a:endParaRPr>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a:lstStyle/>
          <a:p>
            <a:r>
              <a:rPr lang="en-US" dirty="0"/>
              <a:t>Set up repositories for modules and live environments.</a:t>
            </a:r>
          </a:p>
          <a:p>
            <a:pPr marL="0" indent="0">
              <a:buNone/>
            </a:pPr>
            <a:endParaRPr lang="en-US" dirty="0"/>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2826307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3C499-4DAF-F4FD-FC5E-CEB12718732C}"/>
              </a:ext>
            </a:extLst>
          </p:cNvPr>
          <p:cNvSpPr>
            <a:spLocks noGrp="1"/>
          </p:cNvSpPr>
          <p:nvPr>
            <p:ph sz="half" idx="1"/>
          </p:nvPr>
        </p:nvSpPr>
        <p:spPr>
          <a:xfrm>
            <a:off x="2288109" y="1903326"/>
            <a:ext cx="5938261" cy="2140402"/>
          </a:xfrm>
        </p:spPr>
        <p:txBody>
          <a:bodyPr vert="horz" lIns="91440" tIns="45720" rIns="91440" bIns="45720" rtlCol="0" anchor="t">
            <a:normAutofit/>
          </a:bodyPr>
          <a:lstStyle/>
          <a:p>
            <a:r>
              <a:rPr lang="en-US" sz="3200" dirty="0">
                <a:latin typeface="Open Sans"/>
                <a:ea typeface="Open Sans"/>
                <a:cs typeface="Open Sans"/>
              </a:rPr>
              <a:t>Servers within servers</a:t>
            </a:r>
            <a:endParaRPr lang="en-US" dirty="0"/>
          </a:p>
          <a:p>
            <a:r>
              <a:rPr lang="en-US" sz="3200" dirty="0">
                <a:latin typeface="Open Sans"/>
                <a:ea typeface="Open Sans"/>
                <a:cs typeface="Open Sans"/>
              </a:rPr>
              <a:t>May be short lived</a:t>
            </a:r>
          </a:p>
          <a:p>
            <a:endParaRPr lang="en-US" sz="3200"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CDC1C006-E358-E9EA-2B8E-66A73EAA9F8E}"/>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Virtual</a:t>
            </a:r>
            <a:endParaRPr lang="en-US" dirty="0">
              <a:ea typeface="Open Sans"/>
              <a:cs typeface="Open Sans"/>
            </a:endParaRPr>
          </a:p>
        </p:txBody>
      </p:sp>
    </p:spTree>
    <p:extLst>
      <p:ext uri="{BB962C8B-B14F-4D97-AF65-F5344CB8AC3E}">
        <p14:creationId xmlns:p14="http://schemas.microsoft.com/office/powerpoint/2010/main" val="372801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83C499-4DAF-F4FD-FC5E-CEB12718732C}"/>
              </a:ext>
            </a:extLst>
          </p:cNvPr>
          <p:cNvSpPr>
            <a:spLocks noGrp="1"/>
          </p:cNvSpPr>
          <p:nvPr>
            <p:ph sz="half" idx="1"/>
          </p:nvPr>
        </p:nvSpPr>
        <p:spPr>
          <a:xfrm>
            <a:off x="2288109" y="1903326"/>
            <a:ext cx="5938261" cy="2140402"/>
          </a:xfrm>
        </p:spPr>
        <p:txBody>
          <a:bodyPr vert="horz" lIns="91440" tIns="45720" rIns="91440" bIns="45720" rtlCol="0" anchor="t">
            <a:normAutofit lnSpcReduction="10000"/>
          </a:bodyPr>
          <a:lstStyle/>
          <a:p>
            <a:r>
              <a:rPr lang="en-US" sz="3200" dirty="0">
                <a:latin typeface="Open Sans"/>
                <a:ea typeface="Open Sans"/>
                <a:cs typeface="Open Sans"/>
              </a:rPr>
              <a:t>Fully decoupled from physical infrastructure</a:t>
            </a:r>
            <a:endParaRPr lang="en-US" dirty="0"/>
          </a:p>
          <a:p>
            <a:r>
              <a:rPr lang="en-US" sz="3200" dirty="0">
                <a:latin typeface="Open Sans"/>
                <a:ea typeface="Open Sans"/>
                <a:cs typeface="Open Sans"/>
              </a:rPr>
              <a:t>API Driven</a:t>
            </a:r>
          </a:p>
          <a:p>
            <a:r>
              <a:rPr lang="en-US" sz="3200" dirty="0">
                <a:latin typeface="Open Sans"/>
                <a:ea typeface="Open Sans"/>
                <a:cs typeface="Open Sans"/>
              </a:rPr>
              <a:t>You are here!</a:t>
            </a:r>
            <a:endParaRPr lang="en-US" sz="3200" dirty="0">
              <a:ea typeface="Open Sans" panose="020B0606030504020204" pitchFamily="34" charset="0"/>
              <a:cs typeface="Open Sans" panose="020B0606030504020204" pitchFamily="34" charset="0"/>
            </a:endParaRPr>
          </a:p>
          <a:p>
            <a:endParaRPr lang="en-US" sz="3200"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CDC1C006-E358-E9EA-2B8E-66A73EAA9F8E}"/>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Cloud</a:t>
            </a:r>
            <a:endParaRPr lang="en-US" dirty="0"/>
          </a:p>
        </p:txBody>
      </p:sp>
    </p:spTree>
    <p:extLst>
      <p:ext uri="{BB962C8B-B14F-4D97-AF65-F5344CB8AC3E}">
        <p14:creationId xmlns:p14="http://schemas.microsoft.com/office/powerpoint/2010/main" val="305084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2: </a:t>
            </a:r>
            <a:r>
              <a:rPr lang="fr-FR" dirty="0" err="1"/>
              <a:t>Introduce</a:t>
            </a:r>
            <a:r>
              <a:rPr lang="fr-FR" dirty="0"/>
              <a:t> Infrastructure as Code</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Why Infrastructure as Code? </a:t>
            </a:r>
            <a:endParaRPr lang="en-US">
              <a:latin typeface="Open Sans"/>
              <a:ea typeface="Open Sans"/>
              <a:cs typeface="Open Sans"/>
            </a:endParaRPr>
          </a:p>
        </p:txBody>
      </p:sp>
    </p:spTree>
    <p:extLst>
      <p:ext uri="{BB962C8B-B14F-4D97-AF65-F5344CB8AC3E}">
        <p14:creationId xmlns:p14="http://schemas.microsoft.com/office/powerpoint/2010/main" val="63802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2550226" y="931296"/>
            <a:ext cx="4966359" cy="3394472"/>
          </a:xfrm>
        </p:spPr>
        <p:txBody>
          <a:bodyPr vert="horz" lIns="91440" tIns="45720" rIns="91440" bIns="45720" rtlCol="0" anchor="t">
            <a:normAutofit/>
          </a:bodyPr>
          <a:lstStyle/>
          <a:p>
            <a:r>
              <a:rPr lang="en-US" dirty="0">
                <a:latin typeface="Open Sans"/>
                <a:ea typeface="Open Sans"/>
                <a:cs typeface="Open Sans"/>
              </a:rPr>
              <a:t>Consistency and Standardization</a:t>
            </a:r>
          </a:p>
          <a:p>
            <a:r>
              <a:rPr lang="en-US" dirty="0">
                <a:latin typeface="Open Sans"/>
                <a:ea typeface="Open Sans"/>
                <a:cs typeface="Open Sans"/>
              </a:rPr>
              <a:t>Automation and Speed</a:t>
            </a:r>
          </a:p>
          <a:p>
            <a:r>
              <a:rPr lang="en-US" dirty="0">
                <a:latin typeface="Open Sans"/>
                <a:ea typeface="Open Sans"/>
                <a:cs typeface="Open Sans"/>
              </a:rPr>
              <a:t>Version Control and Collaboration</a:t>
            </a:r>
          </a:p>
          <a:p>
            <a:r>
              <a:rPr lang="en-US" dirty="0">
                <a:latin typeface="Open Sans"/>
                <a:ea typeface="Open Sans"/>
                <a:cs typeface="Open Sans"/>
              </a:rPr>
              <a:t>Scalability and Flexibility</a:t>
            </a:r>
          </a:p>
          <a:p>
            <a:r>
              <a:rPr lang="en-US" dirty="0">
                <a:latin typeface="Open Sans"/>
                <a:ea typeface="Open Sans"/>
                <a:cs typeface="Open Sans"/>
              </a:rPr>
              <a:t>Cost Efficiency</a:t>
            </a:r>
          </a:p>
          <a:p>
            <a:r>
              <a:rPr lang="en-US">
                <a:ea typeface="Open Sans"/>
                <a:cs typeface="Open Sans"/>
              </a:rPr>
              <a:t>Security and Compliance</a:t>
            </a:r>
            <a:endParaRPr lang="en-US" dirty="0">
              <a:ea typeface="Open Sans"/>
              <a:cs typeface="Open Sans"/>
            </a:endParaRPr>
          </a:p>
          <a:p>
            <a:r>
              <a:rPr lang="en-US" dirty="0">
                <a:latin typeface="Open Sans"/>
                <a:ea typeface="Open Sans"/>
                <a:cs typeface="Open Sans"/>
              </a:rPr>
              <a:t>Disaster Recovery</a:t>
            </a:r>
          </a:p>
          <a:p>
            <a:r>
              <a:rPr lang="en-US" dirty="0">
                <a:ea typeface="Open Sans"/>
                <a:cs typeface="Open Sans"/>
              </a:rPr>
              <a:t>Testing and Validation</a:t>
            </a:r>
          </a:p>
          <a:p>
            <a:endParaRPr lang="en-US" dirty="0">
              <a:ea typeface="Open Sans"/>
              <a:cs typeface="Open Sans"/>
            </a:endParaRPr>
          </a:p>
          <a:p>
            <a:pPr marL="0" indent="0">
              <a:buNone/>
            </a:pPr>
            <a:endParaRPr lang="en-US" dirty="0">
              <a:ea typeface="Open Sans"/>
              <a:cs typeface="Open Sans"/>
            </a:endParaRPr>
          </a:p>
          <a:p>
            <a:endParaRPr lang="en-US" dirty="0">
              <a:ea typeface="Open Sans"/>
              <a:cs typeface="Open Sans"/>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sz="2000" dirty="0">
                <a:latin typeface="Open Sans"/>
                <a:ea typeface="Open Sans"/>
                <a:cs typeface="Open Sans"/>
              </a:rPr>
              <a:t>Why Infrastructure as Code?</a:t>
            </a:r>
            <a:endParaRPr lang="en-US" dirty="0"/>
          </a:p>
        </p:txBody>
      </p:sp>
    </p:spTree>
    <p:extLst>
      <p:ext uri="{BB962C8B-B14F-4D97-AF65-F5344CB8AC3E}">
        <p14:creationId xmlns:p14="http://schemas.microsoft.com/office/powerpoint/2010/main" val="309072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p:txBody>
          <a:bodyPr lIns="91440" tIns="45720" rIns="91440" bIns="45720" anchor="t">
            <a:noAutofit/>
          </a:bodyPr>
          <a:lstStyle/>
          <a:p>
            <a:r>
              <a:rPr lang="en-US" dirty="0">
                <a:latin typeface="Open Sans"/>
                <a:ea typeface="Open Sans"/>
                <a:cs typeface="Open Sans"/>
              </a:rPr>
              <a:t>Course Overview</a:t>
            </a:r>
            <a:br>
              <a:rPr lang="en-US" dirty="0"/>
            </a:br>
            <a:endParaRPr lang="en-US">
              <a:ea typeface="Open Sans"/>
              <a:cs typeface="Open Sans"/>
            </a:endParaRP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buChar char="•"/>
            </a:pPr>
            <a:r>
              <a:rPr lang="en-US" sz="2000" dirty="0">
                <a:latin typeface="Open Sans"/>
                <a:ea typeface="Open Sans"/>
                <a:cs typeface="Open Sans"/>
              </a:rPr>
              <a:t>Introduction to Infrastructure as Code</a:t>
            </a:r>
          </a:p>
          <a:p>
            <a:pPr indent="-630555">
              <a:buChar char="•"/>
            </a:pPr>
            <a:r>
              <a:rPr lang="en-US" sz="2000" dirty="0">
                <a:latin typeface="Open Sans"/>
                <a:ea typeface="Open Sans"/>
                <a:cs typeface="Open Sans"/>
              </a:rPr>
              <a:t>Terraform Basics</a:t>
            </a:r>
          </a:p>
          <a:p>
            <a:pPr indent="-630555">
              <a:buChar char="•"/>
            </a:pPr>
            <a:r>
              <a:rPr lang="en-US" sz="2000" dirty="0">
                <a:latin typeface="Open Sans"/>
                <a:ea typeface="Open Sans"/>
                <a:cs typeface="Open Sans"/>
              </a:rPr>
              <a:t>Using Terraform in Production</a:t>
            </a:r>
            <a:endParaRPr lang="en-US" sz="2000" dirty="0">
              <a:ea typeface="Open Sans"/>
              <a:cs typeface="Open Sans"/>
            </a:endParaRPr>
          </a:p>
        </p:txBody>
      </p:sp>
    </p:spTree>
    <p:extLst>
      <p:ext uri="{BB962C8B-B14F-4D97-AF65-F5344CB8AC3E}">
        <p14:creationId xmlns:p14="http://schemas.microsoft.com/office/powerpoint/2010/main" val="118873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2: </a:t>
            </a:r>
            <a:r>
              <a:rPr lang="fr-FR" dirty="0" err="1"/>
              <a:t>Introduce</a:t>
            </a:r>
            <a:r>
              <a:rPr lang="fr-FR" dirty="0"/>
              <a:t> Infrastructure as Code</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2.3 Learning definitions</a:t>
            </a:r>
          </a:p>
        </p:txBody>
      </p:sp>
    </p:spTree>
    <p:extLst>
      <p:ext uri="{BB962C8B-B14F-4D97-AF65-F5344CB8AC3E}">
        <p14:creationId xmlns:p14="http://schemas.microsoft.com/office/powerpoint/2010/main" val="378588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457200" y="946140"/>
            <a:ext cx="8365066" cy="3394472"/>
          </a:xfrm>
        </p:spPr>
        <p:txBody>
          <a:bodyPr vert="horz" lIns="91440" tIns="45720" rIns="91440" bIns="45720" rtlCol="0" anchor="t">
            <a:normAutofit/>
          </a:bodyPr>
          <a:lstStyle/>
          <a:p>
            <a:r>
              <a:rPr lang="en-US" dirty="0">
                <a:latin typeface="Open Sans"/>
                <a:ea typeface="Open Sans"/>
                <a:cs typeface="Open Sans"/>
              </a:rPr>
              <a:t>Software engineering practice in which infrastructure management is automated through code rather than manual processes.</a:t>
            </a:r>
            <a:endParaRPr lang="en-US" dirty="0">
              <a:ea typeface="Open Sans" panose="020B0606030504020204" pitchFamily="34" charset="0"/>
              <a:cs typeface="Open Sans" panose="020B0606030504020204" pitchFamily="34" charset="0"/>
            </a:endParaRPr>
          </a:p>
          <a:p>
            <a:r>
              <a:rPr lang="en-US" dirty="0">
                <a:latin typeface="Open Sans"/>
                <a:ea typeface="Open Sans"/>
                <a:cs typeface="Open Sans"/>
              </a:rPr>
              <a:t>Configuration and management of infrastructure components—such as servers, networks, databases, and storage—are defined in code files that can be versioned, tested, and reused.</a:t>
            </a:r>
            <a:endParaRPr lang="en-US" dirty="0">
              <a:ea typeface="Open Sans"/>
              <a:cs typeface="Open Sans"/>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What is Infrastructure as Code?</a:t>
            </a:r>
            <a:endParaRPr lang="en-US" dirty="0">
              <a:latin typeface="Open Sans"/>
            </a:endParaRPr>
          </a:p>
        </p:txBody>
      </p:sp>
    </p:spTree>
    <p:extLst>
      <p:ext uri="{BB962C8B-B14F-4D97-AF65-F5344CB8AC3E}">
        <p14:creationId xmlns:p14="http://schemas.microsoft.com/office/powerpoint/2010/main" val="279460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457200" y="946140"/>
            <a:ext cx="8365066" cy="3394472"/>
          </a:xfrm>
        </p:spPr>
        <p:txBody>
          <a:bodyPr vert="horz" lIns="91440" tIns="45720" rIns="91440" bIns="45720" rtlCol="0" anchor="t">
            <a:normAutofit/>
          </a:bodyPr>
          <a:lstStyle/>
          <a:p>
            <a:pPr marL="0" indent="0">
              <a:buNone/>
            </a:pPr>
            <a:endParaRPr lang="en-US" dirty="0">
              <a:ea typeface="Open Sans" panose="020B0606030504020204" pitchFamily="34" charset="0"/>
              <a:cs typeface="Open Sans" panose="020B0606030504020204" pitchFamily="34" charset="0"/>
            </a:endParaRPr>
          </a:p>
          <a:p>
            <a:r>
              <a:rPr lang="en-US" dirty="0">
                <a:latin typeface="Open Sans"/>
                <a:ea typeface="Open Sans"/>
                <a:cs typeface="Open Sans"/>
              </a:rPr>
              <a:t>Configuration and management of </a:t>
            </a:r>
            <a:r>
              <a:rPr lang="en-US" u="sng" dirty="0">
                <a:latin typeface="Open Sans"/>
                <a:ea typeface="Open Sans"/>
                <a:cs typeface="Open Sans"/>
              </a:rPr>
              <a:t>software</a:t>
            </a:r>
            <a:r>
              <a:rPr lang="en-US" dirty="0">
                <a:latin typeface="Open Sans"/>
                <a:ea typeface="Open Sans"/>
                <a:cs typeface="Open Sans"/>
              </a:rPr>
              <a:t>, such as operating systems, databases or server software are defined in code files that can be versioned, tested, and reused.</a:t>
            </a:r>
            <a:endParaRPr lang="en-US">
              <a:ea typeface="Open Sans"/>
              <a:cs typeface="Open Sans"/>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What is Configuration Management?</a:t>
            </a:r>
            <a:endParaRPr lang="en-US" dirty="0">
              <a:latin typeface="Open Sans"/>
            </a:endParaRPr>
          </a:p>
        </p:txBody>
      </p:sp>
    </p:spTree>
    <p:extLst>
      <p:ext uri="{BB962C8B-B14F-4D97-AF65-F5344CB8AC3E}">
        <p14:creationId xmlns:p14="http://schemas.microsoft.com/office/powerpoint/2010/main" val="560441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457200" y="946140"/>
            <a:ext cx="8365066" cy="3394472"/>
          </a:xfrm>
        </p:spPr>
        <p:txBody>
          <a:bodyPr vert="horz" lIns="91440" tIns="45720" rIns="91440" bIns="45720" rtlCol="0" anchor="t">
            <a:normAutofit/>
          </a:bodyPr>
          <a:lstStyle/>
          <a:p>
            <a:r>
              <a:rPr lang="en-US" dirty="0">
                <a:latin typeface="Open Sans"/>
                <a:ea typeface="Open Sans"/>
                <a:cs typeface="Open Sans"/>
              </a:rPr>
              <a:t>Manages changes to code over time.</a:t>
            </a:r>
            <a:endParaRPr lang="en-US" dirty="0"/>
          </a:p>
          <a:p>
            <a:r>
              <a:rPr lang="en-US" dirty="0">
                <a:latin typeface="Open Sans"/>
                <a:ea typeface="Open Sans"/>
                <a:cs typeface="Open Sans"/>
              </a:rPr>
              <a:t>Tracks the history of changes, allowing multiple people to collaborate on a project, revert to previous versions, and maintain a record of modifications.</a:t>
            </a:r>
            <a:endParaRPr lang="en-US" dirty="0">
              <a:ea typeface="Open Sans" panose="020B0606030504020204" pitchFamily="34" charset="0"/>
              <a:cs typeface="Open Sans" panose="020B0606030504020204" pitchFamily="34" charset="0"/>
            </a:endParaRPr>
          </a:p>
          <a:p>
            <a:r>
              <a:rPr lang="en-US" dirty="0">
                <a:latin typeface="Open Sans"/>
                <a:ea typeface="Open Sans"/>
                <a:cs typeface="Open Sans"/>
              </a:rPr>
              <a:t>VCS is essential in software development, content management, and other fields where maintaining a history of changes is critical.</a:t>
            </a:r>
            <a:endParaRPr lang="en-US" dirty="0">
              <a:ea typeface="Open Sans"/>
              <a:cs typeface="Open Sans"/>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What is VCS?</a:t>
            </a:r>
            <a:endParaRPr lang="en-US" dirty="0">
              <a:latin typeface="Open Sans"/>
            </a:endParaRPr>
          </a:p>
        </p:txBody>
      </p:sp>
    </p:spTree>
    <p:extLst>
      <p:ext uri="{BB962C8B-B14F-4D97-AF65-F5344CB8AC3E}">
        <p14:creationId xmlns:p14="http://schemas.microsoft.com/office/powerpoint/2010/main" val="172107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457200" y="946140"/>
            <a:ext cx="8365066" cy="3394472"/>
          </a:xfrm>
        </p:spPr>
        <p:txBody>
          <a:bodyPr vert="horz" lIns="91440" tIns="45720" rIns="91440" bIns="45720" rtlCol="0" anchor="t">
            <a:normAutofit/>
          </a:bodyPr>
          <a:lstStyle/>
          <a:p>
            <a:r>
              <a:rPr lang="en-US" dirty="0">
                <a:latin typeface="Open Sans"/>
                <a:ea typeface="Open Sans"/>
                <a:cs typeface="Open Sans"/>
              </a:rPr>
              <a:t>The property of operations to produce the same result no matter how many times they are applied.</a:t>
            </a:r>
            <a:endParaRPr lang="en-US" dirty="0">
              <a:ea typeface="Open Sans" panose="020B0606030504020204" pitchFamily="34" charset="0"/>
              <a:cs typeface="Open Sans" panose="020B0606030504020204" pitchFamily="34" charset="0"/>
            </a:endParaRPr>
          </a:p>
          <a:p>
            <a:r>
              <a:rPr lang="en-US" dirty="0">
                <a:latin typeface="Open Sans"/>
                <a:ea typeface="Open Sans"/>
                <a:cs typeface="Open Sans"/>
              </a:rPr>
              <a:t>An operation is considered idempotent if executing it multiple times has the same effect as executing it just once.</a:t>
            </a:r>
            <a:endParaRPr lang="en-US"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Idempotency</a:t>
            </a:r>
            <a:endParaRPr lang="en-US" dirty="0">
              <a:latin typeface="Open Sans"/>
            </a:endParaRPr>
          </a:p>
        </p:txBody>
      </p:sp>
    </p:spTree>
    <p:extLst>
      <p:ext uri="{BB962C8B-B14F-4D97-AF65-F5344CB8AC3E}">
        <p14:creationId xmlns:p14="http://schemas.microsoft.com/office/powerpoint/2010/main" val="316801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457200" y="946140"/>
            <a:ext cx="8365066" cy="3394472"/>
          </a:xfrm>
        </p:spPr>
        <p:txBody>
          <a:bodyPr vert="horz" lIns="91440" tIns="45720" rIns="91440" bIns="45720" rtlCol="0" anchor="t">
            <a:normAutofit/>
          </a:bodyPr>
          <a:lstStyle/>
          <a:p>
            <a:r>
              <a:rPr lang="en-US" dirty="0">
                <a:latin typeface="Open Sans"/>
                <a:ea typeface="Open Sans"/>
                <a:cs typeface="Open Sans"/>
              </a:rPr>
              <a:t>The central part of Terraform, responsible for the orchestration of infrastructure management.</a:t>
            </a:r>
            <a:endParaRPr lang="en-US" dirty="0">
              <a:ea typeface="Open Sans" panose="020B0606030504020204" pitchFamily="34" charset="0"/>
              <a:cs typeface="Open Sans" panose="020B0606030504020204" pitchFamily="34" charset="0"/>
            </a:endParaRPr>
          </a:p>
          <a:p>
            <a:r>
              <a:rPr lang="en-US" dirty="0">
                <a:latin typeface="Open Sans"/>
                <a:ea typeface="Open Sans"/>
                <a:cs typeface="Open Sans"/>
              </a:rPr>
              <a:t>Handles the execution of </a:t>
            </a:r>
            <a:r>
              <a:rPr lang="en-US" dirty="0" err="1">
                <a:latin typeface="Open Sans"/>
                <a:ea typeface="Open Sans"/>
                <a:cs typeface="Open Sans"/>
              </a:rPr>
              <a:t>Terraform's</a:t>
            </a:r>
            <a:r>
              <a:rPr lang="en-US" dirty="0">
                <a:latin typeface="Open Sans"/>
                <a:ea typeface="Open Sans"/>
                <a:cs typeface="Open Sans"/>
              </a:rPr>
              <a:t> main functions, including reading configuration files, managing state, generating execution plans, and applying changes to infrastructure.</a:t>
            </a:r>
            <a:endParaRPr lang="en-US"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Terraform Core</a:t>
            </a:r>
            <a:endParaRPr lang="en-US" dirty="0">
              <a:latin typeface="Open Sans"/>
            </a:endParaRPr>
          </a:p>
        </p:txBody>
      </p:sp>
    </p:spTree>
    <p:extLst>
      <p:ext uri="{BB962C8B-B14F-4D97-AF65-F5344CB8AC3E}">
        <p14:creationId xmlns:p14="http://schemas.microsoft.com/office/powerpoint/2010/main" val="199284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457200" y="946140"/>
            <a:ext cx="8365066" cy="3394472"/>
          </a:xfrm>
        </p:spPr>
        <p:txBody>
          <a:bodyPr vert="horz" lIns="91440" tIns="45720" rIns="91440" bIns="45720" rtlCol="0" anchor="t">
            <a:normAutofit/>
          </a:bodyPr>
          <a:lstStyle/>
          <a:p>
            <a:r>
              <a:rPr lang="en-US" dirty="0">
                <a:latin typeface="Open Sans"/>
                <a:ea typeface="Open Sans"/>
                <a:cs typeface="Open Sans"/>
              </a:rPr>
              <a:t>A database (file) that tracks the infrastructure resources managed by your Terraform configurations.</a:t>
            </a:r>
            <a:endParaRPr lang="en-US" dirty="0">
              <a:ea typeface="Open Sans" panose="020B0606030504020204" pitchFamily="34" charset="0"/>
              <a:cs typeface="Open Sans" panose="020B0606030504020204" pitchFamily="34" charset="0"/>
            </a:endParaRPr>
          </a:p>
          <a:p>
            <a:r>
              <a:rPr lang="en-US" dirty="0">
                <a:latin typeface="Open Sans"/>
                <a:ea typeface="Open Sans"/>
                <a:cs typeface="Open Sans"/>
              </a:rPr>
              <a:t>Acts as a source of truth for Terraform, allowing it to understand the current state of your infrastructure and compare it to your desired state defined in your configuration files.</a:t>
            </a:r>
            <a:endParaRPr lang="en-US"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Terraform State</a:t>
            </a:r>
            <a:endParaRPr lang="en-US" dirty="0">
              <a:latin typeface="Open Sans"/>
            </a:endParaRPr>
          </a:p>
        </p:txBody>
      </p:sp>
    </p:spTree>
    <p:extLst>
      <p:ext uri="{BB962C8B-B14F-4D97-AF65-F5344CB8AC3E}">
        <p14:creationId xmlns:p14="http://schemas.microsoft.com/office/powerpoint/2010/main" val="141246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457200" y="946140"/>
            <a:ext cx="8365066" cy="3394472"/>
          </a:xfrm>
        </p:spPr>
        <p:txBody>
          <a:bodyPr vert="horz" lIns="91440" tIns="45720" rIns="91440" bIns="45720" rtlCol="0" anchor="t">
            <a:normAutofit/>
          </a:bodyPr>
          <a:lstStyle/>
          <a:p>
            <a:r>
              <a:rPr lang="en-US" dirty="0">
                <a:latin typeface="Open Sans"/>
                <a:ea typeface="Open Sans"/>
                <a:cs typeface="Open Sans"/>
              </a:rPr>
              <a:t>Plugins that enable Terraform to interact with external APIs and services to manage and provision infrastructure resources. </a:t>
            </a:r>
            <a:endParaRPr lang="en-US" dirty="0"/>
          </a:p>
          <a:p>
            <a:r>
              <a:rPr lang="en-US" dirty="0">
                <a:latin typeface="Open Sans"/>
                <a:ea typeface="Open Sans"/>
                <a:cs typeface="Open Sans"/>
              </a:rPr>
              <a:t>Providers act as a bridge between Terraform and the various services or platforms you want to manage, such as cloud providers, SaaS platforms, or even on-premises systems.</a:t>
            </a:r>
          </a:p>
          <a:p>
            <a:r>
              <a:rPr lang="en-US" dirty="0">
                <a:latin typeface="Open Sans"/>
                <a:ea typeface="Open Sans"/>
                <a:cs typeface="Open Sans"/>
              </a:rPr>
              <a:t>Hosted in registries.</a:t>
            </a:r>
          </a:p>
          <a:p>
            <a:r>
              <a:rPr lang="en-US" dirty="0">
                <a:latin typeface="Open Sans"/>
                <a:ea typeface="Open Sans"/>
                <a:cs typeface="Open Sans"/>
              </a:rPr>
              <a:t>Native binaries written in Go.</a:t>
            </a:r>
            <a:endParaRPr lang="en-US" dirty="0"/>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Terraform Provider</a:t>
            </a:r>
            <a:endParaRPr lang="en-US" dirty="0">
              <a:latin typeface="Open Sans"/>
            </a:endParaRPr>
          </a:p>
        </p:txBody>
      </p:sp>
    </p:spTree>
    <p:extLst>
      <p:ext uri="{BB962C8B-B14F-4D97-AF65-F5344CB8AC3E}">
        <p14:creationId xmlns:p14="http://schemas.microsoft.com/office/powerpoint/2010/main" val="345332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457200" y="946140"/>
            <a:ext cx="8365066" cy="3394472"/>
          </a:xfrm>
        </p:spPr>
        <p:txBody>
          <a:bodyPr vert="horz" lIns="91440" tIns="45720" rIns="91440" bIns="45720" rtlCol="0" anchor="t">
            <a:normAutofit/>
          </a:bodyPr>
          <a:lstStyle/>
          <a:p>
            <a:r>
              <a:rPr lang="en-US" dirty="0">
                <a:latin typeface="Open Sans"/>
                <a:ea typeface="Open Sans"/>
                <a:cs typeface="Open Sans"/>
              </a:rPr>
              <a:t>Remote storage for state database (file)</a:t>
            </a:r>
          </a:p>
          <a:p>
            <a:r>
              <a:rPr lang="en-US" dirty="0">
                <a:latin typeface="Open Sans"/>
                <a:ea typeface="Open Sans"/>
                <a:cs typeface="Open Sans"/>
              </a:rPr>
              <a:t>Usually “bucket” storage</a:t>
            </a:r>
          </a:p>
          <a:p>
            <a:r>
              <a:rPr lang="en-US" dirty="0">
                <a:latin typeface="Open Sans"/>
                <a:ea typeface="Open Sans"/>
                <a:cs typeface="Open Sans"/>
              </a:rPr>
              <a:t>Supports locking</a:t>
            </a:r>
          </a:p>
          <a:p>
            <a:r>
              <a:rPr lang="en-US" dirty="0">
                <a:latin typeface="Open Sans"/>
                <a:ea typeface="Open Sans"/>
                <a:cs typeface="Open Sans"/>
              </a:rPr>
              <a:t>Many providers:</a:t>
            </a:r>
          </a:p>
          <a:p>
            <a:pPr lvl="1"/>
            <a:r>
              <a:rPr lang="en-US" dirty="0">
                <a:latin typeface="Open Sans"/>
                <a:ea typeface="Open Sans"/>
                <a:cs typeface="Open Sans"/>
              </a:rPr>
              <a:t>S3</a:t>
            </a:r>
          </a:p>
          <a:p>
            <a:pPr lvl="1"/>
            <a:r>
              <a:rPr lang="en-US" dirty="0">
                <a:latin typeface="Open Sans"/>
                <a:ea typeface="Open Sans"/>
                <a:cs typeface="Open Sans"/>
              </a:rPr>
              <a:t>GCS</a:t>
            </a:r>
          </a:p>
          <a:p>
            <a:pPr lvl="1"/>
            <a:r>
              <a:rPr lang="en-US" dirty="0">
                <a:latin typeface="Open Sans"/>
                <a:ea typeface="Open Sans"/>
                <a:cs typeface="Open Sans"/>
              </a:rPr>
              <a:t>Azure</a:t>
            </a:r>
          </a:p>
          <a:p>
            <a:pPr lvl="1"/>
            <a:r>
              <a:rPr lang="en-US" dirty="0">
                <a:latin typeface="Open Sans"/>
                <a:ea typeface="Open Sans"/>
                <a:cs typeface="Open Sans"/>
              </a:rPr>
              <a:t>Terraform cloud</a:t>
            </a:r>
            <a:endParaRPr lang="en-US" dirty="0"/>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State Backend</a:t>
            </a:r>
            <a:endParaRPr lang="en-US" dirty="0">
              <a:latin typeface="Open Sans"/>
            </a:endParaRPr>
          </a:p>
        </p:txBody>
      </p:sp>
    </p:spTree>
    <p:extLst>
      <p:ext uri="{BB962C8B-B14F-4D97-AF65-F5344CB8AC3E}">
        <p14:creationId xmlns:p14="http://schemas.microsoft.com/office/powerpoint/2010/main" val="243359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457200" y="946140"/>
            <a:ext cx="8365066" cy="3394472"/>
          </a:xfrm>
        </p:spPr>
        <p:txBody>
          <a:bodyPr vert="horz" lIns="91440" tIns="45720" rIns="91440" bIns="45720" rtlCol="0" anchor="t">
            <a:normAutofit/>
          </a:bodyPr>
          <a:lstStyle/>
          <a:p>
            <a:r>
              <a:rPr lang="en-US" dirty="0"/>
              <a:t>Representation that defines the relationships and dependencies between various resources in an infrastructure configuration. </a:t>
            </a:r>
          </a:p>
          <a:p>
            <a:r>
              <a:rPr lang="en-US" dirty="0"/>
              <a:t>Allows Terraform to determine the correct order in which resources should be created, modified, or destroyed.</a:t>
            </a: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Dependency Graph</a:t>
            </a:r>
            <a:endParaRPr lang="en-US" dirty="0">
              <a:latin typeface="Open Sans"/>
            </a:endParaRPr>
          </a:p>
        </p:txBody>
      </p:sp>
    </p:spTree>
    <p:extLst>
      <p:ext uri="{BB962C8B-B14F-4D97-AF65-F5344CB8AC3E}">
        <p14:creationId xmlns:p14="http://schemas.microsoft.com/office/powerpoint/2010/main" val="422108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a picture&#10;&#10;Description automatically generated">
            <a:extLst>
              <a:ext uri="{FF2B5EF4-FFF2-40B4-BE49-F238E27FC236}">
                <a16:creationId xmlns:a16="http://schemas.microsoft.com/office/drawing/2014/main" id="{814B746A-DAD6-5791-A49F-BA0D985BBF8F}"/>
              </a:ext>
            </a:extLst>
          </p:cNvPr>
          <p:cNvPicPr>
            <a:picLocks noGrp="1" noChangeAspect="1"/>
          </p:cNvPicPr>
          <p:nvPr>
            <p:ph type="pic" sz="quarter" idx="10"/>
          </p:nvPr>
        </p:nvPicPr>
        <p:blipFill>
          <a:blip r:embed="rId3"/>
          <a:srcRect l="10727" r="10727"/>
          <a:stretch>
            <a:fillRect/>
          </a:stretch>
        </p:blipFill>
        <p:spPr/>
      </p:pic>
      <p:sp>
        <p:nvSpPr>
          <p:cNvPr id="3" name="Text Placeholder 2">
            <a:extLst>
              <a:ext uri="{FF2B5EF4-FFF2-40B4-BE49-F238E27FC236}">
                <a16:creationId xmlns:a16="http://schemas.microsoft.com/office/drawing/2014/main" id="{3C26289F-11A7-254E-BAFD-7335F7BE1624}"/>
              </a:ext>
            </a:extLst>
          </p:cNvPr>
          <p:cNvSpPr>
            <a:spLocks noGrp="1"/>
          </p:cNvSpPr>
          <p:nvPr>
            <p:ph type="body" sz="quarter" idx="11"/>
          </p:nvPr>
        </p:nvSpPr>
        <p:spPr/>
        <p:txBody>
          <a:bodyPr/>
          <a:lstStyle/>
          <a:p>
            <a:r>
              <a:rPr lang="en-US" dirty="0"/>
              <a:t>Lesson 1: Say Hello to Terraform</a:t>
            </a:r>
          </a:p>
        </p:txBody>
      </p:sp>
      <p:sp>
        <p:nvSpPr>
          <p:cNvPr id="4" name="Text Placeholder 3">
            <a:extLst>
              <a:ext uri="{FF2B5EF4-FFF2-40B4-BE49-F238E27FC236}">
                <a16:creationId xmlns:a16="http://schemas.microsoft.com/office/drawing/2014/main" id="{6824B3CE-C245-3C43-86DD-8F772F163ACE}"/>
              </a:ext>
            </a:extLst>
          </p:cNvPr>
          <p:cNvSpPr>
            <a:spLocks noGrp="1"/>
          </p:cNvSpPr>
          <p:nvPr>
            <p:ph type="body" sz="quarter" idx="12"/>
          </p:nvPr>
        </p:nvSpPr>
        <p:spPr/>
        <p:txBody>
          <a:bodyPr/>
          <a:lstStyle/>
          <a:p>
            <a:r>
              <a:rPr lang="en-US" dirty="0"/>
              <a:t>1.1 Setting up your development environment</a:t>
            </a:r>
          </a:p>
          <a:p>
            <a:endParaRPr lang="en-US" dirty="0"/>
          </a:p>
          <a:p>
            <a:r>
              <a:rPr lang="en-US" dirty="0"/>
              <a:t>1.2 Downloading the example code</a:t>
            </a:r>
          </a:p>
          <a:p>
            <a:endParaRPr lang="en-US" dirty="0"/>
          </a:p>
          <a:p>
            <a:r>
              <a:rPr lang="en-US" dirty="0"/>
              <a:t>1.3 Applying your first Terraform</a:t>
            </a:r>
          </a:p>
        </p:txBody>
      </p:sp>
    </p:spTree>
    <p:extLst>
      <p:ext uri="{BB962C8B-B14F-4D97-AF65-F5344CB8AC3E}">
        <p14:creationId xmlns:p14="http://schemas.microsoft.com/office/powerpoint/2010/main" val="1454128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2: </a:t>
            </a:r>
            <a:r>
              <a:rPr lang="fr-FR" dirty="0" err="1"/>
              <a:t>Introduce</a:t>
            </a:r>
            <a:r>
              <a:rPr lang="fr-FR" dirty="0"/>
              <a:t> Infrastructure as Code</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2.4 Exploring approaches to </a:t>
            </a:r>
            <a:r>
              <a:rPr lang="en-US" dirty="0" err="1"/>
              <a:t>IaC</a:t>
            </a:r>
            <a:endParaRPr lang="en-US" dirty="0"/>
          </a:p>
        </p:txBody>
      </p:sp>
    </p:spTree>
    <p:extLst>
      <p:ext uri="{BB962C8B-B14F-4D97-AF65-F5344CB8AC3E}">
        <p14:creationId xmlns:p14="http://schemas.microsoft.com/office/powerpoint/2010/main" val="63467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a:xfrm>
            <a:off x="1174283" y="977248"/>
            <a:ext cx="7452153" cy="3394472"/>
          </a:xfrm>
        </p:spPr>
        <p:txBody>
          <a:bodyPr vert="horz" lIns="91440" tIns="45720" rIns="91440" bIns="45720" rtlCol="0" anchor="t">
            <a:normAutofit/>
          </a:bodyPr>
          <a:lstStyle/>
          <a:p>
            <a:r>
              <a:rPr lang="en-US" dirty="0">
                <a:latin typeface="Open Sans"/>
                <a:ea typeface="Open Sans"/>
                <a:cs typeface="Open Sans"/>
              </a:rPr>
              <a:t>Imperative</a:t>
            </a:r>
          </a:p>
          <a:p>
            <a:pPr lvl="1">
              <a:buFont typeface="Courier New"/>
              <a:buChar char="o"/>
            </a:pPr>
            <a:r>
              <a:rPr lang="en-US" dirty="0">
                <a:latin typeface="Open Sans"/>
                <a:ea typeface="Open Sans"/>
                <a:cs typeface="Open Sans"/>
              </a:rPr>
              <a:t>Focuses on </a:t>
            </a:r>
            <a:r>
              <a:rPr lang="en-US" i="1" dirty="0">
                <a:latin typeface="Open Sans"/>
                <a:ea typeface="Open Sans"/>
                <a:cs typeface="Open Sans"/>
              </a:rPr>
              <a:t>how</a:t>
            </a:r>
            <a:r>
              <a:rPr lang="en-US" dirty="0">
                <a:latin typeface="Open Sans"/>
                <a:ea typeface="Open Sans"/>
                <a:cs typeface="Open Sans"/>
              </a:rPr>
              <a:t> to achieve the desired state of the infrastructure.</a:t>
            </a:r>
            <a:endParaRPr lang="en-US" dirty="0">
              <a:ea typeface="Open Sans" panose="020B0606030504020204" pitchFamily="34" charset="0"/>
              <a:cs typeface="Open Sans" panose="020B0606030504020204" pitchFamily="34" charset="0"/>
            </a:endParaRPr>
          </a:p>
          <a:p>
            <a:pPr lvl="1">
              <a:buFont typeface="Courier New"/>
              <a:buChar char="o"/>
            </a:pPr>
            <a:r>
              <a:rPr lang="en-US" dirty="0">
                <a:latin typeface="Open Sans"/>
                <a:ea typeface="Open Sans"/>
                <a:cs typeface="Open Sans"/>
              </a:rPr>
              <a:t>Specifies a sequence of commands or steps that the </a:t>
            </a:r>
            <a:r>
              <a:rPr lang="en-US" dirty="0" err="1">
                <a:latin typeface="Open Sans"/>
                <a:ea typeface="Open Sans"/>
                <a:cs typeface="Open Sans"/>
              </a:rPr>
              <a:t>IaC</a:t>
            </a:r>
            <a:r>
              <a:rPr lang="en-US" dirty="0">
                <a:latin typeface="Open Sans"/>
                <a:ea typeface="Open Sans"/>
                <a:cs typeface="Open Sans"/>
              </a:rPr>
              <a:t> tool must execute to reach the desired outcome.</a:t>
            </a:r>
            <a:endParaRPr lang="en-US">
              <a:ea typeface="Open Sans"/>
              <a:cs typeface="Open Sans"/>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Approaches to </a:t>
            </a:r>
            <a:r>
              <a:rPr lang="en-US" dirty="0" err="1">
                <a:latin typeface="Open Sans"/>
                <a:ea typeface="Open Sans"/>
                <a:cs typeface="Open Sans"/>
              </a:rPr>
              <a:t>IaC</a:t>
            </a:r>
            <a:endParaRPr lang="en-US" dirty="0" err="1"/>
          </a:p>
        </p:txBody>
      </p:sp>
    </p:spTree>
    <p:extLst>
      <p:ext uri="{BB962C8B-B14F-4D97-AF65-F5344CB8AC3E}">
        <p14:creationId xmlns:p14="http://schemas.microsoft.com/office/powerpoint/2010/main" val="346405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a:xfrm>
            <a:off x="1174283" y="977248"/>
            <a:ext cx="7452153" cy="3394472"/>
          </a:xfrm>
        </p:spPr>
        <p:txBody>
          <a:bodyPr vert="horz" lIns="91440" tIns="45720" rIns="91440" bIns="45720" rtlCol="0" anchor="t">
            <a:normAutofit/>
          </a:bodyPr>
          <a:lstStyle/>
          <a:p>
            <a:r>
              <a:rPr lang="en-US" dirty="0">
                <a:latin typeface="Open Sans"/>
                <a:ea typeface="Open Sans"/>
                <a:cs typeface="Open Sans"/>
              </a:rPr>
              <a:t>Declarative</a:t>
            </a:r>
          </a:p>
          <a:p>
            <a:pPr lvl="1">
              <a:buFont typeface="Courier New"/>
              <a:buChar char="o"/>
            </a:pPr>
            <a:r>
              <a:rPr lang="en-US" dirty="0">
                <a:latin typeface="Open Sans"/>
                <a:ea typeface="Open Sans"/>
                <a:cs typeface="Open Sans"/>
              </a:rPr>
              <a:t>Focuses on </a:t>
            </a:r>
            <a:r>
              <a:rPr lang="en-US" i="1" dirty="0">
                <a:latin typeface="Open Sans"/>
                <a:ea typeface="Open Sans"/>
                <a:cs typeface="Open Sans"/>
              </a:rPr>
              <a:t>what</a:t>
            </a:r>
            <a:r>
              <a:rPr lang="en-US" dirty="0">
                <a:latin typeface="Open Sans"/>
                <a:ea typeface="Open Sans"/>
                <a:cs typeface="Open Sans"/>
              </a:rPr>
              <a:t> the desired state of the infrastructure should be, rather than detailing the specific steps to </a:t>
            </a:r>
            <a:r>
              <a:rPr lang="en-US">
                <a:latin typeface="Open Sans"/>
                <a:ea typeface="Open Sans"/>
                <a:cs typeface="Open Sans"/>
              </a:rPr>
              <a:t>achieve that state.</a:t>
            </a:r>
          </a:p>
          <a:p>
            <a:pPr lvl="1">
              <a:buFont typeface="Courier New"/>
              <a:buChar char="o"/>
            </a:pPr>
            <a:r>
              <a:rPr lang="en-US" dirty="0">
                <a:latin typeface="Open Sans"/>
                <a:ea typeface="Open Sans"/>
                <a:cs typeface="Open Sans"/>
              </a:rPr>
              <a:t>Defines the final outcome, and the </a:t>
            </a:r>
            <a:r>
              <a:rPr lang="en-US" dirty="0" err="1">
                <a:latin typeface="Open Sans"/>
                <a:ea typeface="Open Sans"/>
                <a:cs typeface="Open Sans"/>
              </a:rPr>
              <a:t>IaC</a:t>
            </a:r>
            <a:r>
              <a:rPr lang="en-US" dirty="0">
                <a:latin typeface="Open Sans"/>
                <a:ea typeface="Open Sans"/>
                <a:cs typeface="Open Sans"/>
              </a:rPr>
              <a:t> tool determines how to achieve that outcome.</a:t>
            </a:r>
            <a:endParaRPr lang="en-US"/>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Approaches to </a:t>
            </a:r>
            <a:r>
              <a:rPr lang="en-US" dirty="0" err="1">
                <a:latin typeface="Open Sans"/>
                <a:ea typeface="Open Sans"/>
                <a:cs typeface="Open Sans"/>
              </a:rPr>
              <a:t>IaC</a:t>
            </a:r>
            <a:endParaRPr lang="en-US" dirty="0" err="1"/>
          </a:p>
        </p:txBody>
      </p:sp>
    </p:spTree>
    <p:extLst>
      <p:ext uri="{BB962C8B-B14F-4D97-AF65-F5344CB8AC3E}">
        <p14:creationId xmlns:p14="http://schemas.microsoft.com/office/powerpoint/2010/main" val="30706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3987D7-EC54-BB36-9ED7-93C5A0EB28DF}"/>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Declarative vs. Imperative</a:t>
            </a:r>
            <a:br>
              <a:rPr lang="en-US" dirty="0">
                <a:latin typeface="Open Sans"/>
                <a:ea typeface="Open Sans"/>
                <a:cs typeface="Open Sans"/>
              </a:rPr>
            </a:br>
            <a:endParaRPr lang="en-US"/>
          </a:p>
        </p:txBody>
      </p:sp>
      <p:graphicFrame>
        <p:nvGraphicFramePr>
          <p:cNvPr id="5" name="Table 4">
            <a:extLst>
              <a:ext uri="{FF2B5EF4-FFF2-40B4-BE49-F238E27FC236}">
                <a16:creationId xmlns:a16="http://schemas.microsoft.com/office/drawing/2014/main" id="{8C7A8B9C-5C3E-6A28-7E2D-FCAFEA8C0F76}"/>
              </a:ext>
            </a:extLst>
          </p:cNvPr>
          <p:cNvGraphicFramePr>
            <a:graphicFrameLocks noGrp="1"/>
          </p:cNvGraphicFramePr>
          <p:nvPr>
            <p:extLst>
              <p:ext uri="{D42A27DB-BD31-4B8C-83A1-F6EECF244321}">
                <p14:modId xmlns:p14="http://schemas.microsoft.com/office/powerpoint/2010/main" val="1662229383"/>
              </p:ext>
            </p:extLst>
          </p:nvPr>
        </p:nvGraphicFramePr>
        <p:xfrm>
          <a:off x="340894" y="711868"/>
          <a:ext cx="8399386" cy="3978623"/>
        </p:xfrm>
        <a:graphic>
          <a:graphicData uri="http://schemas.openxmlformats.org/drawingml/2006/table">
            <a:tbl>
              <a:tblPr firstRow="1">
                <a:tableStyleId>{5C22544A-7EE6-4342-B048-85BDC9FD1C3A}</a:tableStyleId>
              </a:tblPr>
              <a:tblGrid>
                <a:gridCol w="1453815">
                  <a:extLst>
                    <a:ext uri="{9D8B030D-6E8A-4147-A177-3AD203B41FA5}">
                      <a16:colId xmlns:a16="http://schemas.microsoft.com/office/drawing/2014/main" val="4164501153"/>
                    </a:ext>
                  </a:extLst>
                </a:gridCol>
                <a:gridCol w="3088105">
                  <a:extLst>
                    <a:ext uri="{9D8B030D-6E8A-4147-A177-3AD203B41FA5}">
                      <a16:colId xmlns:a16="http://schemas.microsoft.com/office/drawing/2014/main" val="3375209364"/>
                    </a:ext>
                  </a:extLst>
                </a:gridCol>
                <a:gridCol w="3857466">
                  <a:extLst>
                    <a:ext uri="{9D8B030D-6E8A-4147-A177-3AD203B41FA5}">
                      <a16:colId xmlns:a16="http://schemas.microsoft.com/office/drawing/2014/main" val="370366926"/>
                    </a:ext>
                  </a:extLst>
                </a:gridCol>
              </a:tblGrid>
              <a:tr h="219332">
                <a:tc>
                  <a:txBody>
                    <a:bodyPr/>
                    <a:lstStyle/>
                    <a:p>
                      <a:endParaRPr lang="en-US" sz="1400" dirty="0"/>
                    </a:p>
                  </a:txBody>
                  <a:tcPr>
                    <a:lnL w="0">
                      <a:noFill/>
                    </a:lnL>
                    <a:lnR w="0">
                      <a:noFill/>
                    </a:lnR>
                    <a:lnT w="0">
                      <a:noFill/>
                    </a:lnT>
                    <a:lnB w="0">
                      <a:noFill/>
                    </a:lnB>
                    <a:noFill/>
                  </a:tcPr>
                </a:tc>
                <a:tc>
                  <a:txBody>
                    <a:bodyPr/>
                    <a:lstStyle/>
                    <a:p>
                      <a:pPr lvl="0">
                        <a:buNone/>
                      </a:pPr>
                      <a:r>
                        <a:rPr lang="en-US" sz="1400" b="0" i="0" u="none" strike="noStrike" noProof="0" dirty="0">
                          <a:latin typeface="Calibri"/>
                        </a:rPr>
                        <a:t>Declarative</a:t>
                      </a:r>
                      <a:endParaRPr lang="en-US" sz="1400" dirty="0"/>
                    </a:p>
                  </a:txBody>
                  <a:tcPr>
                    <a:lnL w="0">
                      <a:noFill/>
                    </a:lnL>
                    <a:solidFill>
                      <a:schemeClr val="bg1">
                        <a:lumMod val="50000"/>
                      </a:schemeClr>
                    </a:solidFill>
                  </a:tcPr>
                </a:tc>
                <a:tc>
                  <a:txBody>
                    <a:bodyPr/>
                    <a:lstStyle/>
                    <a:p>
                      <a:pPr lvl="0">
                        <a:buNone/>
                      </a:pPr>
                      <a:r>
                        <a:rPr lang="en-US" sz="1400" b="0" i="0" u="none" strike="noStrike" noProof="0" dirty="0">
                          <a:latin typeface="Calibri"/>
                        </a:rPr>
                        <a:t>Imperative</a:t>
                      </a:r>
                      <a:endParaRPr lang="en-US" sz="1400" dirty="0"/>
                    </a:p>
                  </a:txBody>
                  <a:tcPr>
                    <a:solidFill>
                      <a:schemeClr val="bg1">
                        <a:lumMod val="50000"/>
                      </a:schemeClr>
                    </a:solidFill>
                  </a:tcPr>
                </a:tc>
                <a:extLst>
                  <a:ext uri="{0D108BD9-81ED-4DB2-BD59-A6C34878D82A}">
                    <a16:rowId xmlns:a16="http://schemas.microsoft.com/office/drawing/2014/main" val="696941298"/>
                  </a:ext>
                </a:extLst>
              </a:tr>
              <a:tr h="383832">
                <a:tc>
                  <a:txBody>
                    <a:bodyPr/>
                    <a:lstStyle/>
                    <a:p>
                      <a:pPr lvl="0">
                        <a:buNone/>
                      </a:pPr>
                      <a:r>
                        <a:rPr lang="en-US" sz="1400" b="0" i="0" u="none" strike="noStrike" noProof="0" dirty="0">
                          <a:latin typeface="Calibri"/>
                        </a:rPr>
                        <a:t>Focus</a:t>
                      </a:r>
                      <a:endParaRPr lang="en-US" sz="1400" dirty="0"/>
                    </a:p>
                  </a:txBody>
                  <a:tcPr>
                    <a:lnT w="0">
                      <a:noFill/>
                    </a:lnT>
                    <a:solidFill>
                      <a:schemeClr val="tx2">
                        <a:lumMod val="40000"/>
                        <a:lumOff val="60000"/>
                      </a:schemeClr>
                    </a:solidFill>
                  </a:tcPr>
                </a:tc>
                <a:tc>
                  <a:txBody>
                    <a:bodyPr/>
                    <a:lstStyle/>
                    <a:p>
                      <a:pPr lvl="0">
                        <a:buNone/>
                      </a:pPr>
                      <a:r>
                        <a:rPr lang="en-US" sz="1400" b="0" i="0" u="none" strike="noStrike" noProof="0" dirty="0">
                          <a:latin typeface="Calibri"/>
                        </a:rPr>
                        <a:t>What the final state should be</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How to achieve the final state</a:t>
                      </a:r>
                      <a:endParaRPr lang="en-US" sz="1400" dirty="0"/>
                    </a:p>
                  </a:txBody>
                  <a:tcPr>
                    <a:solidFill>
                      <a:schemeClr val="tx2">
                        <a:lumMod val="40000"/>
                        <a:lumOff val="60000"/>
                      </a:schemeClr>
                    </a:solidFill>
                  </a:tcPr>
                </a:tc>
                <a:extLst>
                  <a:ext uri="{0D108BD9-81ED-4DB2-BD59-A6C34878D82A}">
                    <a16:rowId xmlns:a16="http://schemas.microsoft.com/office/drawing/2014/main" val="3903776761"/>
                  </a:ext>
                </a:extLst>
              </a:tr>
              <a:tr h="548332">
                <a:tc>
                  <a:txBody>
                    <a:bodyPr/>
                    <a:lstStyle/>
                    <a:p>
                      <a:pPr lvl="0">
                        <a:buNone/>
                      </a:pPr>
                      <a:r>
                        <a:rPr lang="en-US" sz="1400" b="0" i="0" u="none" strike="noStrike" noProof="0" dirty="0">
                          <a:latin typeface="Calibri"/>
                        </a:rPr>
                        <a:t>Control</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Tool decides how to reach the desired state</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User specifies the exact steps</a:t>
                      </a:r>
                      <a:endParaRPr lang="en-US" sz="1400" dirty="0"/>
                    </a:p>
                  </a:txBody>
                  <a:tcPr>
                    <a:solidFill>
                      <a:schemeClr val="tx2">
                        <a:lumMod val="40000"/>
                        <a:lumOff val="60000"/>
                      </a:schemeClr>
                    </a:solidFill>
                  </a:tcPr>
                </a:tc>
                <a:extLst>
                  <a:ext uri="{0D108BD9-81ED-4DB2-BD59-A6C34878D82A}">
                    <a16:rowId xmlns:a16="http://schemas.microsoft.com/office/drawing/2014/main" val="3646798014"/>
                  </a:ext>
                </a:extLst>
              </a:tr>
              <a:tr h="548332">
                <a:tc>
                  <a:txBody>
                    <a:bodyPr/>
                    <a:lstStyle/>
                    <a:p>
                      <a:pPr lvl="0">
                        <a:buNone/>
                      </a:pPr>
                      <a:r>
                        <a:rPr lang="en-US" sz="1400" b="0" i="0" u="none" strike="noStrike" noProof="0" dirty="0">
                          <a:latin typeface="Calibri"/>
                        </a:rPr>
                        <a:t>Complexity</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Simpler, especially for large environments</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More complex, especially as infrastructure scales</a:t>
                      </a:r>
                      <a:endParaRPr lang="en-US" sz="1400" dirty="0"/>
                    </a:p>
                  </a:txBody>
                  <a:tcPr>
                    <a:solidFill>
                      <a:schemeClr val="tx2">
                        <a:lumMod val="40000"/>
                        <a:lumOff val="60000"/>
                      </a:schemeClr>
                    </a:solidFill>
                  </a:tcPr>
                </a:tc>
                <a:extLst>
                  <a:ext uri="{0D108BD9-81ED-4DB2-BD59-A6C34878D82A}">
                    <a16:rowId xmlns:a16="http://schemas.microsoft.com/office/drawing/2014/main" val="4132641730"/>
                  </a:ext>
                </a:extLst>
              </a:tr>
              <a:tr h="548332">
                <a:tc>
                  <a:txBody>
                    <a:bodyPr/>
                    <a:lstStyle/>
                    <a:p>
                      <a:pPr lvl="0">
                        <a:buNone/>
                      </a:pPr>
                      <a:r>
                        <a:rPr lang="en-US" sz="1400" b="0" i="0" u="none" strike="noStrike" noProof="0" dirty="0">
                          <a:latin typeface="Calibri"/>
                        </a:rPr>
                        <a:t>Idempotency</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Naturally idempotent</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Requires careful design to ensure idempotency</a:t>
                      </a:r>
                      <a:endParaRPr lang="en-US" sz="1400" dirty="0"/>
                    </a:p>
                  </a:txBody>
                  <a:tcPr>
                    <a:solidFill>
                      <a:schemeClr val="tx2">
                        <a:lumMod val="40000"/>
                        <a:lumOff val="60000"/>
                      </a:schemeClr>
                    </a:solidFill>
                  </a:tcPr>
                </a:tc>
                <a:extLst>
                  <a:ext uri="{0D108BD9-81ED-4DB2-BD59-A6C34878D82A}">
                    <a16:rowId xmlns:a16="http://schemas.microsoft.com/office/drawing/2014/main" val="768345114"/>
                  </a:ext>
                </a:extLst>
              </a:tr>
              <a:tr h="383832">
                <a:tc>
                  <a:txBody>
                    <a:bodyPr/>
                    <a:lstStyle/>
                    <a:p>
                      <a:pPr lvl="0">
                        <a:buNone/>
                      </a:pPr>
                      <a:r>
                        <a:rPr lang="en-US" sz="1400" b="0" i="0" u="none" strike="noStrike" noProof="0" dirty="0">
                          <a:latin typeface="Calibri"/>
                        </a:rPr>
                        <a:t>Flexibility</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Less flexible, but more consistent</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More flexible, but can lead to drift</a:t>
                      </a:r>
                      <a:endParaRPr lang="en-US" sz="1400" dirty="0"/>
                    </a:p>
                  </a:txBody>
                  <a:tcPr>
                    <a:solidFill>
                      <a:schemeClr val="tx2">
                        <a:lumMod val="40000"/>
                        <a:lumOff val="60000"/>
                      </a:schemeClr>
                    </a:solidFill>
                  </a:tcPr>
                </a:tc>
                <a:extLst>
                  <a:ext uri="{0D108BD9-81ED-4DB2-BD59-A6C34878D82A}">
                    <a16:rowId xmlns:a16="http://schemas.microsoft.com/office/drawing/2014/main" val="3957745550"/>
                  </a:ext>
                </a:extLst>
              </a:tr>
              <a:tr h="712831">
                <a:tc>
                  <a:txBody>
                    <a:bodyPr/>
                    <a:lstStyle/>
                    <a:p>
                      <a:pPr lvl="0">
                        <a:buNone/>
                      </a:pPr>
                      <a:r>
                        <a:rPr lang="en-US" sz="1400" b="0" i="0" u="none" strike="noStrike" noProof="0" dirty="0">
                          <a:latin typeface="Calibri"/>
                        </a:rPr>
                        <a:t>Use Cases</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Ideal for standard configurations and large-scale environments</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Suitable for complex, custom scenarios</a:t>
                      </a:r>
                      <a:endParaRPr lang="en-US" sz="1400" dirty="0"/>
                    </a:p>
                  </a:txBody>
                  <a:tcPr>
                    <a:solidFill>
                      <a:schemeClr val="tx2">
                        <a:lumMod val="40000"/>
                        <a:lumOff val="60000"/>
                      </a:schemeClr>
                    </a:solidFill>
                  </a:tcPr>
                </a:tc>
                <a:extLst>
                  <a:ext uri="{0D108BD9-81ED-4DB2-BD59-A6C34878D82A}">
                    <a16:rowId xmlns:a16="http://schemas.microsoft.com/office/drawing/2014/main" val="2325664589"/>
                  </a:ext>
                </a:extLst>
              </a:tr>
              <a:tr h="548332">
                <a:tc>
                  <a:txBody>
                    <a:bodyPr/>
                    <a:lstStyle/>
                    <a:p>
                      <a:pPr lvl="0">
                        <a:buNone/>
                      </a:pPr>
                      <a:r>
                        <a:rPr lang="en-US" sz="1400" b="0" i="0" u="none" strike="noStrike" noProof="0" dirty="0">
                          <a:latin typeface="Calibri"/>
                        </a:rPr>
                        <a:t>Examples</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Terraform, AWS CloudFormation, Kubernetes</a:t>
                      </a:r>
                      <a:endParaRPr lang="en-US" sz="1400" dirty="0"/>
                    </a:p>
                  </a:txBody>
                  <a:tcPr>
                    <a:solidFill>
                      <a:schemeClr val="tx2">
                        <a:lumMod val="40000"/>
                        <a:lumOff val="60000"/>
                      </a:schemeClr>
                    </a:solidFill>
                  </a:tcPr>
                </a:tc>
                <a:tc>
                  <a:txBody>
                    <a:bodyPr/>
                    <a:lstStyle/>
                    <a:p>
                      <a:pPr lvl="0">
                        <a:buNone/>
                      </a:pPr>
                      <a:r>
                        <a:rPr lang="en-US" sz="1400" b="0" i="0" u="none" strike="noStrike" noProof="0" dirty="0">
                          <a:latin typeface="Calibri"/>
                        </a:rPr>
                        <a:t>Shell Scripts, Cloud SDKs</a:t>
                      </a:r>
                      <a:endParaRPr lang="en-US" sz="1400" dirty="0"/>
                    </a:p>
                  </a:txBody>
                  <a:tcPr>
                    <a:solidFill>
                      <a:schemeClr val="tx2">
                        <a:lumMod val="40000"/>
                        <a:lumOff val="60000"/>
                      </a:schemeClr>
                    </a:solidFill>
                  </a:tcPr>
                </a:tc>
                <a:extLst>
                  <a:ext uri="{0D108BD9-81ED-4DB2-BD59-A6C34878D82A}">
                    <a16:rowId xmlns:a16="http://schemas.microsoft.com/office/drawing/2014/main" val="4204098998"/>
                  </a:ext>
                </a:extLst>
              </a:tr>
            </a:tbl>
          </a:graphicData>
        </a:graphic>
      </p:graphicFrame>
    </p:spTree>
    <p:extLst>
      <p:ext uri="{BB962C8B-B14F-4D97-AF65-F5344CB8AC3E}">
        <p14:creationId xmlns:p14="http://schemas.microsoft.com/office/powerpoint/2010/main" val="1959777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3987D7-EC54-BB36-9ED7-93C5A0EB28DF}"/>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Declarative vs. Imperative</a:t>
            </a:r>
            <a:br>
              <a:rPr lang="en-US" dirty="0">
                <a:latin typeface="Open Sans"/>
                <a:ea typeface="Open Sans"/>
                <a:cs typeface="Open Sans"/>
              </a:rPr>
            </a:br>
            <a:endParaRPr lang="en-US"/>
          </a:p>
        </p:txBody>
      </p:sp>
      <p:graphicFrame>
        <p:nvGraphicFramePr>
          <p:cNvPr id="5" name="Table 4">
            <a:extLst>
              <a:ext uri="{FF2B5EF4-FFF2-40B4-BE49-F238E27FC236}">
                <a16:creationId xmlns:a16="http://schemas.microsoft.com/office/drawing/2014/main" id="{8C7A8B9C-5C3E-6A28-7E2D-FCAFEA8C0F76}"/>
              </a:ext>
            </a:extLst>
          </p:cNvPr>
          <p:cNvGraphicFramePr>
            <a:graphicFrameLocks noGrp="1"/>
          </p:cNvGraphicFramePr>
          <p:nvPr>
            <p:extLst>
              <p:ext uri="{D42A27DB-BD31-4B8C-83A1-F6EECF244321}">
                <p14:modId xmlns:p14="http://schemas.microsoft.com/office/powerpoint/2010/main" val="4273004519"/>
              </p:ext>
            </p:extLst>
          </p:nvPr>
        </p:nvGraphicFramePr>
        <p:xfrm>
          <a:off x="340894" y="711868"/>
          <a:ext cx="8399386" cy="1202167"/>
        </p:xfrm>
        <a:graphic>
          <a:graphicData uri="http://schemas.openxmlformats.org/drawingml/2006/table">
            <a:tbl>
              <a:tblPr firstRow="1">
                <a:tableStyleId>{5C22544A-7EE6-4342-B048-85BDC9FD1C3A}</a:tableStyleId>
              </a:tblPr>
              <a:tblGrid>
                <a:gridCol w="1453815">
                  <a:extLst>
                    <a:ext uri="{9D8B030D-6E8A-4147-A177-3AD203B41FA5}">
                      <a16:colId xmlns:a16="http://schemas.microsoft.com/office/drawing/2014/main" val="4164501153"/>
                    </a:ext>
                  </a:extLst>
                </a:gridCol>
                <a:gridCol w="3088105">
                  <a:extLst>
                    <a:ext uri="{9D8B030D-6E8A-4147-A177-3AD203B41FA5}">
                      <a16:colId xmlns:a16="http://schemas.microsoft.com/office/drawing/2014/main" val="3375209364"/>
                    </a:ext>
                  </a:extLst>
                </a:gridCol>
                <a:gridCol w="3857466">
                  <a:extLst>
                    <a:ext uri="{9D8B030D-6E8A-4147-A177-3AD203B41FA5}">
                      <a16:colId xmlns:a16="http://schemas.microsoft.com/office/drawing/2014/main" val="370366926"/>
                    </a:ext>
                  </a:extLst>
                </a:gridCol>
              </a:tblGrid>
              <a:tr h="340894">
                <a:tc>
                  <a:txBody>
                    <a:bodyPr/>
                    <a:lstStyle/>
                    <a:p>
                      <a:endParaRPr lang="en-US" sz="1400" dirty="0"/>
                    </a:p>
                  </a:txBody>
                  <a:tcPr>
                    <a:lnL w="0">
                      <a:noFill/>
                    </a:lnL>
                    <a:lnR w="0">
                      <a:noFill/>
                    </a:lnR>
                    <a:lnT w="0">
                      <a:noFill/>
                    </a:lnT>
                    <a:lnB w="0">
                      <a:noFill/>
                    </a:lnB>
                    <a:noFill/>
                  </a:tcPr>
                </a:tc>
                <a:tc>
                  <a:txBody>
                    <a:bodyPr/>
                    <a:lstStyle/>
                    <a:p>
                      <a:pPr lvl="0">
                        <a:buNone/>
                      </a:pPr>
                      <a:r>
                        <a:rPr lang="en-US" sz="1400" b="0" i="0" u="none" strike="noStrike" noProof="0" dirty="0">
                          <a:latin typeface="Calibri"/>
                        </a:rPr>
                        <a:t>Declarative</a:t>
                      </a:r>
                      <a:endParaRPr lang="en-US" sz="1400" dirty="0"/>
                    </a:p>
                  </a:txBody>
                  <a:tcPr>
                    <a:lnL w="0">
                      <a:noFill/>
                    </a:lnL>
                    <a:solidFill>
                      <a:schemeClr val="bg1">
                        <a:lumMod val="50000"/>
                      </a:schemeClr>
                    </a:solidFill>
                  </a:tcPr>
                </a:tc>
                <a:tc>
                  <a:txBody>
                    <a:bodyPr/>
                    <a:lstStyle/>
                    <a:p>
                      <a:pPr lvl="0">
                        <a:buNone/>
                      </a:pPr>
                      <a:r>
                        <a:rPr lang="en-US" sz="1400" b="0" i="0" u="none" strike="noStrike" noProof="0" dirty="0">
                          <a:latin typeface="Calibri"/>
                        </a:rPr>
                        <a:t>Imperative</a:t>
                      </a:r>
                      <a:endParaRPr lang="en-US" sz="1400" dirty="0"/>
                    </a:p>
                  </a:txBody>
                  <a:tcPr>
                    <a:solidFill>
                      <a:schemeClr val="bg1">
                        <a:lumMod val="50000"/>
                      </a:schemeClr>
                    </a:solidFill>
                  </a:tcPr>
                </a:tc>
                <a:extLst>
                  <a:ext uri="{0D108BD9-81ED-4DB2-BD59-A6C34878D82A}">
                    <a16:rowId xmlns:a16="http://schemas.microsoft.com/office/drawing/2014/main" val="696941298"/>
                  </a:ext>
                </a:extLst>
              </a:tr>
              <a:tr h="338070">
                <a:tc>
                  <a:txBody>
                    <a:bodyPr/>
                    <a:lstStyle/>
                    <a:p>
                      <a:pPr lvl="0">
                        <a:buNone/>
                      </a:pPr>
                      <a:r>
                        <a:rPr lang="en-US" sz="1400" b="0" i="0" u="none" strike="noStrike" noProof="0" dirty="0">
                          <a:latin typeface="Calibri"/>
                        </a:rPr>
                        <a:t>Verbs</a:t>
                      </a:r>
                      <a:endParaRPr lang="en-US" dirty="0"/>
                    </a:p>
                  </a:txBody>
                  <a:tcPr>
                    <a:lnT w="0">
                      <a:noFill/>
                    </a:lnT>
                    <a:lnB w="0">
                      <a:noFill/>
                    </a:lnB>
                    <a:solidFill>
                      <a:schemeClr val="tx2">
                        <a:lumMod val="40000"/>
                        <a:lumOff val="60000"/>
                      </a:schemeClr>
                    </a:solidFill>
                  </a:tcPr>
                </a:tc>
                <a:tc>
                  <a:txBody>
                    <a:bodyPr/>
                    <a:lstStyle/>
                    <a:p>
                      <a:pPr lvl="0">
                        <a:buNone/>
                      </a:pPr>
                      <a:r>
                        <a:rPr lang="en-US" sz="1400" b="0" i="0" u="none" strike="noStrike" noProof="0" dirty="0">
                          <a:latin typeface="Calibri"/>
                        </a:rPr>
                        <a:t>Apply</a:t>
                      </a:r>
                    </a:p>
                  </a:txBody>
                  <a:tcPr>
                    <a:solidFill>
                      <a:schemeClr val="tx2">
                        <a:lumMod val="40000"/>
                        <a:lumOff val="60000"/>
                      </a:schemeClr>
                    </a:solidFill>
                  </a:tcPr>
                </a:tc>
                <a:tc>
                  <a:txBody>
                    <a:bodyPr/>
                    <a:lstStyle/>
                    <a:p>
                      <a:pPr lvl="0">
                        <a:buNone/>
                      </a:pPr>
                      <a:r>
                        <a:rPr lang="en-US" sz="1400" b="0" i="0" u="none" strike="noStrike" noProof="0" dirty="0">
                          <a:latin typeface="Calibri"/>
                        </a:rPr>
                        <a:t>Execute</a:t>
                      </a:r>
                    </a:p>
                  </a:txBody>
                  <a:tcPr>
                    <a:solidFill>
                      <a:schemeClr val="tx2">
                        <a:lumMod val="40000"/>
                        <a:lumOff val="60000"/>
                      </a:schemeClr>
                    </a:solidFill>
                  </a:tcPr>
                </a:tc>
                <a:extLst>
                  <a:ext uri="{0D108BD9-81ED-4DB2-BD59-A6C34878D82A}">
                    <a16:rowId xmlns:a16="http://schemas.microsoft.com/office/drawing/2014/main" val="3903776761"/>
                  </a:ext>
                </a:extLst>
              </a:tr>
              <a:tr h="523203">
                <a:tc>
                  <a:txBody>
                    <a:bodyPr/>
                    <a:lstStyle/>
                    <a:p>
                      <a:pPr lvl="0">
                        <a:buNone/>
                      </a:pPr>
                      <a:r>
                        <a:rPr lang="en-US" sz="1400" b="0" i="0" u="none" strike="noStrike" noProof="0" dirty="0">
                          <a:latin typeface="Calibri"/>
                        </a:rPr>
                        <a:t>Instructions</a:t>
                      </a:r>
                    </a:p>
                  </a:txBody>
                  <a:tcPr>
                    <a:lnT w="0">
                      <a:noFill/>
                    </a:lnT>
                    <a:solidFill>
                      <a:schemeClr val="tx2">
                        <a:lumMod val="40000"/>
                        <a:lumOff val="60000"/>
                      </a:schemeClr>
                    </a:solidFill>
                  </a:tcPr>
                </a:tc>
                <a:tc>
                  <a:txBody>
                    <a:bodyPr/>
                    <a:lstStyle/>
                    <a:p>
                      <a:pPr marL="0" lvl="0" indent="0">
                        <a:buNone/>
                      </a:pPr>
                      <a:r>
                        <a:rPr lang="en-US" sz="1400" b="0" i="0" u="none" strike="noStrike" noProof="0" dirty="0">
                          <a:solidFill>
                            <a:srgbClr val="000000"/>
                          </a:solidFill>
                        </a:rPr>
                        <a:t>There should be a VM.</a:t>
                      </a:r>
                      <a:endParaRPr lang="en-US" sz="1400" b="0" i="0" u="none" strike="noStrike" noProof="0" dirty="0">
                        <a:latin typeface="Calibri"/>
                      </a:endParaRPr>
                    </a:p>
                  </a:txBody>
                  <a:tcPr>
                    <a:solidFill>
                      <a:schemeClr val="tx2">
                        <a:lumMod val="40000"/>
                        <a:lumOff val="60000"/>
                      </a:schemeClr>
                    </a:solidFill>
                  </a:tcPr>
                </a:tc>
                <a:tc>
                  <a:txBody>
                    <a:bodyPr/>
                    <a:lstStyle/>
                    <a:p>
                      <a:pPr marL="0" lvl="0" indent="0">
                        <a:buNone/>
                      </a:pPr>
                      <a:r>
                        <a:rPr lang="en-US" sz="1400" b="0" i="0" u="none" strike="noStrike" noProof="0" dirty="0">
                          <a:solidFill>
                            <a:srgbClr val="000000"/>
                          </a:solidFill>
                        </a:rPr>
                        <a:t>Create a VM.</a:t>
                      </a:r>
                      <a:endParaRPr lang="en-US" sz="1400" b="0" i="0" u="none" strike="noStrike" noProof="0" dirty="0">
                        <a:latin typeface="Calibri"/>
                      </a:endParaRPr>
                    </a:p>
                  </a:txBody>
                  <a:tcPr>
                    <a:solidFill>
                      <a:schemeClr val="tx2">
                        <a:lumMod val="40000"/>
                        <a:lumOff val="60000"/>
                      </a:schemeClr>
                    </a:solidFill>
                  </a:tcPr>
                </a:tc>
                <a:extLst>
                  <a:ext uri="{0D108BD9-81ED-4DB2-BD59-A6C34878D82A}">
                    <a16:rowId xmlns:a16="http://schemas.microsoft.com/office/drawing/2014/main" val="2249413783"/>
                  </a:ext>
                </a:extLst>
              </a:tr>
            </a:tbl>
          </a:graphicData>
        </a:graphic>
      </p:graphicFrame>
    </p:spTree>
    <p:extLst>
      <p:ext uri="{BB962C8B-B14F-4D97-AF65-F5344CB8AC3E}">
        <p14:creationId xmlns:p14="http://schemas.microsoft.com/office/powerpoint/2010/main" val="4063912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2: </a:t>
            </a:r>
            <a:r>
              <a:rPr lang="fr-FR" dirty="0" err="1"/>
              <a:t>Introduce</a:t>
            </a:r>
            <a:r>
              <a:rPr lang="fr-FR" dirty="0"/>
              <a:t> Infrastructure as Code</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2.5 Understanding the software development lifecycle and </a:t>
            </a:r>
            <a:r>
              <a:rPr lang="en-US" dirty="0" err="1"/>
              <a:t>IaC</a:t>
            </a:r>
            <a:r>
              <a:rPr lang="en-US" dirty="0"/>
              <a:t> </a:t>
            </a:r>
          </a:p>
        </p:txBody>
      </p:sp>
    </p:spTree>
    <p:extLst>
      <p:ext uri="{BB962C8B-B14F-4D97-AF65-F5344CB8AC3E}">
        <p14:creationId xmlns:p14="http://schemas.microsoft.com/office/powerpoint/2010/main" val="1715979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a:xfrm>
            <a:off x="812747" y="106150"/>
            <a:ext cx="7689193" cy="657107"/>
          </a:xfrm>
        </p:spPr>
        <p:txBody>
          <a:bodyPr lIns="91440" tIns="45720" rIns="91440" bIns="45720" anchor="t">
            <a:noAutofit/>
          </a:bodyPr>
          <a:lstStyle/>
          <a:p>
            <a:r>
              <a:rPr lang="en-US" sz="2000" dirty="0">
                <a:latin typeface="Open Sans"/>
                <a:ea typeface="Open Sans"/>
                <a:cs typeface="Open Sans"/>
              </a:rPr>
              <a:t>DevOps Lifecycle</a:t>
            </a:r>
            <a:endParaRPr lang="en-US" sz="2000" dirty="0"/>
          </a:p>
        </p:txBody>
      </p:sp>
      <p:graphicFrame>
        <p:nvGraphicFramePr>
          <p:cNvPr id="5" name="Diagram 4">
            <a:extLst>
              <a:ext uri="{FF2B5EF4-FFF2-40B4-BE49-F238E27FC236}">
                <a16:creationId xmlns:a16="http://schemas.microsoft.com/office/drawing/2014/main" id="{7425181F-50FB-D02D-17EB-3B4749EE50CA}"/>
              </a:ext>
            </a:extLst>
          </p:cNvPr>
          <p:cNvGraphicFramePr/>
          <p:nvPr>
            <p:extLst>
              <p:ext uri="{D42A27DB-BD31-4B8C-83A1-F6EECF244321}">
                <p14:modId xmlns:p14="http://schemas.microsoft.com/office/powerpoint/2010/main" val="1734258390"/>
              </p:ext>
            </p:extLst>
          </p:nvPr>
        </p:nvGraphicFramePr>
        <p:xfrm>
          <a:off x="354170" y="678555"/>
          <a:ext cx="8435660" cy="41244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2762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a picture&#10;&#10;Description automatically generated">
            <a:extLst>
              <a:ext uri="{FF2B5EF4-FFF2-40B4-BE49-F238E27FC236}">
                <a16:creationId xmlns:a16="http://schemas.microsoft.com/office/drawing/2014/main" id="{814B746A-DAD6-5791-A49F-BA0D985BBF8F}"/>
              </a:ext>
            </a:extLst>
          </p:cNvPr>
          <p:cNvPicPr>
            <a:picLocks noGrp="1" noChangeAspect="1"/>
          </p:cNvPicPr>
          <p:nvPr>
            <p:ph type="pic" sz="quarter" idx="10"/>
          </p:nvPr>
        </p:nvPicPr>
        <p:blipFill>
          <a:blip r:embed="rId3"/>
          <a:srcRect l="10727" r="10727"/>
          <a:stretch>
            <a:fillRect/>
          </a:stretch>
        </p:blipFill>
        <p:spPr/>
      </p:pic>
      <p:sp>
        <p:nvSpPr>
          <p:cNvPr id="3" name="Text Placeholder 2">
            <a:extLst>
              <a:ext uri="{FF2B5EF4-FFF2-40B4-BE49-F238E27FC236}">
                <a16:creationId xmlns:a16="http://schemas.microsoft.com/office/drawing/2014/main" id="{3C26289F-11A7-254E-BAFD-7335F7BE1624}"/>
              </a:ext>
            </a:extLst>
          </p:cNvPr>
          <p:cNvSpPr>
            <a:spLocks noGrp="1"/>
          </p:cNvSpPr>
          <p:nvPr>
            <p:ph type="body" sz="quarter" idx="11"/>
          </p:nvPr>
        </p:nvSpPr>
        <p:spPr/>
        <p:txBody>
          <a:bodyPr/>
          <a:lstStyle/>
          <a:p>
            <a:r>
              <a:rPr lang="fr-FR" dirty="0"/>
              <a:t>Lesson 3: </a:t>
            </a:r>
            <a:r>
              <a:rPr lang="fr-FR" dirty="0" err="1"/>
              <a:t>Introduce</a:t>
            </a:r>
            <a:r>
              <a:rPr lang="fr-FR" dirty="0"/>
              <a:t> </a:t>
            </a:r>
            <a:r>
              <a:rPr lang="fr-FR" dirty="0" err="1"/>
              <a:t>Terraform</a:t>
            </a:r>
            <a:endParaRPr lang="en-US" dirty="0"/>
          </a:p>
        </p:txBody>
      </p:sp>
      <p:sp>
        <p:nvSpPr>
          <p:cNvPr id="4" name="Text Placeholder 3">
            <a:extLst>
              <a:ext uri="{FF2B5EF4-FFF2-40B4-BE49-F238E27FC236}">
                <a16:creationId xmlns:a16="http://schemas.microsoft.com/office/drawing/2014/main" id="{6824B3CE-C245-3C43-86DD-8F772F163ACE}"/>
              </a:ext>
            </a:extLst>
          </p:cNvPr>
          <p:cNvSpPr>
            <a:spLocks noGrp="1"/>
          </p:cNvSpPr>
          <p:nvPr>
            <p:ph type="body" sz="quarter" idx="12"/>
          </p:nvPr>
        </p:nvSpPr>
        <p:spPr/>
        <p:txBody>
          <a:bodyPr/>
          <a:lstStyle/>
          <a:p>
            <a:r>
              <a:rPr lang="en-US" dirty="0"/>
              <a:t>3.1 Building your mental model: What is Terraform? </a:t>
            </a:r>
          </a:p>
          <a:p>
            <a:endParaRPr lang="en-US" dirty="0"/>
          </a:p>
          <a:p>
            <a:r>
              <a:rPr lang="en-US" dirty="0"/>
              <a:t>3.2 Learning what Terraform is (and is not)</a:t>
            </a:r>
          </a:p>
          <a:p>
            <a:endParaRPr lang="en-US" dirty="0"/>
          </a:p>
          <a:p>
            <a:r>
              <a:rPr lang="en-US" dirty="0"/>
              <a:t>3.3 Learning about Terraform state with Demo</a:t>
            </a:r>
          </a:p>
          <a:p>
            <a:endParaRPr lang="en-US" dirty="0"/>
          </a:p>
          <a:p>
            <a:r>
              <a:rPr lang="en-US" dirty="0"/>
              <a:t>3.4 Learning the Terraform features </a:t>
            </a:r>
          </a:p>
          <a:p>
            <a:endParaRPr lang="en-US" dirty="0"/>
          </a:p>
          <a:p>
            <a:r>
              <a:rPr lang="en-US" dirty="0"/>
              <a:t>3.5 Discover if Terraform is </a:t>
            </a:r>
            <a:r>
              <a:rPr lang="en-US" dirty="0" err="1"/>
              <a:t>multicloud</a:t>
            </a:r>
            <a:endParaRPr lang="en-US" dirty="0"/>
          </a:p>
          <a:p>
            <a:endParaRPr lang="en-US" dirty="0"/>
          </a:p>
          <a:p>
            <a:r>
              <a:rPr lang="en-US" dirty="0"/>
              <a:t>3.6 Review: How did “Hello Terraform” work</a:t>
            </a:r>
          </a:p>
        </p:txBody>
      </p:sp>
    </p:spTree>
    <p:extLst>
      <p:ext uri="{BB962C8B-B14F-4D97-AF65-F5344CB8AC3E}">
        <p14:creationId xmlns:p14="http://schemas.microsoft.com/office/powerpoint/2010/main" val="10086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3: </a:t>
            </a:r>
            <a:r>
              <a:rPr lang="fr-FR" dirty="0" err="1"/>
              <a:t>Introduce</a:t>
            </a:r>
            <a:r>
              <a:rPr lang="fr-FR" dirty="0"/>
              <a:t> </a:t>
            </a:r>
            <a:r>
              <a:rPr lang="fr-FR" dirty="0" err="1"/>
              <a:t>Terraform</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3.1 Building your mental model: What is Terraform? </a:t>
            </a:r>
          </a:p>
        </p:txBody>
      </p:sp>
    </p:spTree>
    <p:extLst>
      <p:ext uri="{BB962C8B-B14F-4D97-AF65-F5344CB8AC3E}">
        <p14:creationId xmlns:p14="http://schemas.microsoft.com/office/powerpoint/2010/main" val="4079033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Terraform Workflow</a:t>
            </a:r>
            <a:endParaRPr lang="en-US" dirty="0"/>
          </a:p>
        </p:txBody>
      </p:sp>
      <p:graphicFrame>
        <p:nvGraphicFramePr>
          <p:cNvPr id="6" name="Diagram 5">
            <a:extLst>
              <a:ext uri="{FF2B5EF4-FFF2-40B4-BE49-F238E27FC236}">
                <a16:creationId xmlns:a16="http://schemas.microsoft.com/office/drawing/2014/main" id="{7A7EEA1F-0E05-3801-98A8-47A3F484EBCF}"/>
              </a:ext>
            </a:extLst>
          </p:cNvPr>
          <p:cNvGraphicFramePr/>
          <p:nvPr>
            <p:extLst>
              <p:ext uri="{D42A27DB-BD31-4B8C-83A1-F6EECF244321}">
                <p14:modId xmlns:p14="http://schemas.microsoft.com/office/powerpoint/2010/main" val="2919931230"/>
              </p:ext>
            </p:extLst>
          </p:nvPr>
        </p:nvGraphicFramePr>
        <p:xfrm>
          <a:off x="1193132" y="602582"/>
          <a:ext cx="6747710" cy="3938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659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p:txBody>
          <a:bodyPr/>
          <a:lstStyle/>
          <a:p>
            <a:r>
              <a:rPr lang="en-US" dirty="0"/>
              <a:t>Lesson 1: Say Hello to Terraform</a:t>
            </a:r>
            <a:br>
              <a:rPr lang="en-US" dirty="0"/>
            </a:b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1.1 Setting up your development environment</a:t>
            </a:r>
          </a:p>
        </p:txBody>
      </p:sp>
    </p:spTree>
    <p:extLst>
      <p:ext uri="{BB962C8B-B14F-4D97-AF65-F5344CB8AC3E}">
        <p14:creationId xmlns:p14="http://schemas.microsoft.com/office/powerpoint/2010/main" val="4183159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a:xfrm>
            <a:off x="1174283" y="977248"/>
            <a:ext cx="7452153" cy="3394472"/>
          </a:xfrm>
        </p:spPr>
        <p:txBody>
          <a:bodyPr vert="horz" lIns="91440" tIns="45720" rIns="91440" bIns="45720" rtlCol="0" anchor="t">
            <a:normAutofit fontScale="92500" lnSpcReduction="20000"/>
          </a:bodyPr>
          <a:lstStyle/>
          <a:p>
            <a:r>
              <a:rPr lang="en-US" dirty="0">
                <a:latin typeface="Open Sans"/>
                <a:ea typeface="Open Sans"/>
                <a:cs typeface="Open Sans"/>
              </a:rPr>
              <a:t>Code</a:t>
            </a:r>
            <a:endParaRPr lang="en-US" dirty="0">
              <a:ea typeface="Open Sans" panose="020B0606030504020204" pitchFamily="34" charset="0"/>
              <a:cs typeface="Open Sans" panose="020B0606030504020204" pitchFamily="34" charset="0"/>
            </a:endParaRPr>
          </a:p>
          <a:p>
            <a:pPr lvl="1">
              <a:buFont typeface="Courier New"/>
              <a:buChar char="o"/>
            </a:pPr>
            <a:r>
              <a:rPr lang="en-US" dirty="0">
                <a:latin typeface="Open Sans"/>
                <a:ea typeface="Open Sans"/>
                <a:cs typeface="Open Sans"/>
              </a:rPr>
              <a:t>Write code that describes the desired state of infrastructure resources.</a:t>
            </a:r>
          </a:p>
          <a:p>
            <a:r>
              <a:rPr lang="en-US" dirty="0">
                <a:latin typeface="Open Sans"/>
                <a:ea typeface="Open Sans"/>
                <a:cs typeface="Open Sans"/>
              </a:rPr>
              <a:t>Initialize</a:t>
            </a:r>
          </a:p>
          <a:p>
            <a:pPr lvl="1">
              <a:buFont typeface="Courier New"/>
              <a:buChar char="o"/>
            </a:pPr>
            <a:r>
              <a:rPr lang="en-US" dirty="0">
                <a:latin typeface="Open Sans"/>
                <a:ea typeface="Open Sans"/>
                <a:cs typeface="Open Sans"/>
              </a:rPr>
              <a:t>Terraform will download required resources and initialize the state database.</a:t>
            </a:r>
          </a:p>
          <a:p>
            <a:r>
              <a:rPr lang="en-US" dirty="0">
                <a:latin typeface="Open Sans"/>
                <a:ea typeface="Open Sans"/>
                <a:cs typeface="Open Sans"/>
              </a:rPr>
              <a:t>Plan</a:t>
            </a:r>
            <a:endParaRPr lang="en-US" dirty="0">
              <a:ea typeface="Open Sans"/>
              <a:cs typeface="Open Sans"/>
            </a:endParaRPr>
          </a:p>
          <a:p>
            <a:pPr lvl="1">
              <a:buFont typeface="Courier New"/>
              <a:buChar char="o"/>
            </a:pPr>
            <a:r>
              <a:rPr lang="en-US" dirty="0">
                <a:latin typeface="Open Sans"/>
                <a:ea typeface="Open Sans"/>
                <a:cs typeface="Open Sans"/>
              </a:rPr>
              <a:t>Have Terraform describe the proposed changes to the infrastructure.</a:t>
            </a:r>
          </a:p>
          <a:p>
            <a:r>
              <a:rPr lang="en-US" dirty="0">
                <a:latin typeface="Open Sans"/>
                <a:ea typeface="Open Sans"/>
                <a:cs typeface="Open Sans"/>
              </a:rPr>
              <a:t>Apply</a:t>
            </a:r>
          </a:p>
          <a:p>
            <a:pPr lvl="1">
              <a:buFont typeface="Courier New"/>
              <a:buChar char="o"/>
            </a:pPr>
            <a:r>
              <a:rPr lang="en-US" dirty="0">
                <a:latin typeface="Open Sans"/>
                <a:ea typeface="Open Sans"/>
                <a:cs typeface="Open Sans"/>
              </a:rPr>
              <a:t>Terraform conforms the infrastructure to match the code and updates the state database.</a:t>
            </a:r>
            <a:endParaRPr lang="en-US" dirty="0">
              <a:ea typeface="Open Sans"/>
              <a:cs typeface="Open Sans"/>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Terraform Workflow</a:t>
            </a:r>
            <a:endParaRPr lang="en-US" dirty="0"/>
          </a:p>
        </p:txBody>
      </p:sp>
    </p:spTree>
    <p:extLst>
      <p:ext uri="{BB962C8B-B14F-4D97-AF65-F5344CB8AC3E}">
        <p14:creationId xmlns:p14="http://schemas.microsoft.com/office/powerpoint/2010/main" val="310640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Terraform Sequence: Init</a:t>
            </a:r>
            <a:endParaRPr lang="en-US" dirty="0"/>
          </a:p>
        </p:txBody>
      </p:sp>
      <p:cxnSp>
        <p:nvCxnSpPr>
          <p:cNvPr id="2" name="Straight Arrow Connector 1">
            <a:extLst>
              <a:ext uri="{FF2B5EF4-FFF2-40B4-BE49-F238E27FC236}">
                <a16:creationId xmlns:a16="http://schemas.microsoft.com/office/drawing/2014/main" id="{26DCEC46-AE37-073B-6E6D-C36B19D7C976}"/>
              </a:ext>
            </a:extLst>
          </p:cNvPr>
          <p:cNvCxnSpPr/>
          <p:nvPr/>
        </p:nvCxnSpPr>
        <p:spPr>
          <a:xfrm flipH="1">
            <a:off x="2895005" y="1605558"/>
            <a:ext cx="14287" cy="2575321"/>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A3CB5405-B2E4-5C18-22CD-C64614DEEC4A}"/>
              </a:ext>
            </a:extLst>
          </p:cNvPr>
          <p:cNvCxnSpPr>
            <a:cxnSpLocks/>
          </p:cNvCxnSpPr>
          <p:nvPr/>
        </p:nvCxnSpPr>
        <p:spPr>
          <a:xfrm flipH="1">
            <a:off x="3912988" y="1605558"/>
            <a:ext cx="14287" cy="2575321"/>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0BE26634-73CF-659C-2B97-95474600662F}"/>
              </a:ext>
            </a:extLst>
          </p:cNvPr>
          <p:cNvCxnSpPr>
            <a:cxnSpLocks/>
          </p:cNvCxnSpPr>
          <p:nvPr/>
        </p:nvCxnSpPr>
        <p:spPr>
          <a:xfrm flipH="1">
            <a:off x="4895254" y="1605558"/>
            <a:ext cx="14287" cy="2575321"/>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BE39008-3267-5E34-D304-A5A30A1FCE1F}"/>
              </a:ext>
            </a:extLst>
          </p:cNvPr>
          <p:cNvSpPr txBox="1"/>
          <p:nvPr/>
        </p:nvSpPr>
        <p:spPr>
          <a:xfrm>
            <a:off x="2487903" y="1148451"/>
            <a:ext cx="9465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Terraform Core</a:t>
            </a:r>
            <a:endParaRPr lang="en-US" sz="1000" b="0" baseline="0" dirty="0">
              <a:solidFill>
                <a:srgbClr val="454D4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351156CE-0095-0939-9540-F1F6E272177A}"/>
              </a:ext>
            </a:extLst>
          </p:cNvPr>
          <p:cNvSpPr txBox="1"/>
          <p:nvPr/>
        </p:nvSpPr>
        <p:spPr>
          <a:xfrm>
            <a:off x="3505887" y="1148450"/>
            <a:ext cx="9465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Terraform Registry</a:t>
            </a:r>
            <a:endParaRPr lang="en-US" sz="1000" b="0" baseline="0" dirty="0">
              <a:solidFill>
                <a:srgbClr val="454D4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AB03BB88-E8D0-3B41-A013-C8154B6FB96E}"/>
              </a:ext>
            </a:extLst>
          </p:cNvPr>
          <p:cNvSpPr txBox="1"/>
          <p:nvPr/>
        </p:nvSpPr>
        <p:spPr>
          <a:xfrm>
            <a:off x="4488153" y="1148450"/>
            <a:ext cx="94654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State</a:t>
            </a:r>
            <a:endParaRPr lang="en-US" sz="1000" b="0" baseline="0" dirty="0">
              <a:solidFill>
                <a:srgbClr val="454D4E"/>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9" name="Straight Arrow Connector 8">
            <a:extLst>
              <a:ext uri="{FF2B5EF4-FFF2-40B4-BE49-F238E27FC236}">
                <a16:creationId xmlns:a16="http://schemas.microsoft.com/office/drawing/2014/main" id="{49AA8AAF-814F-4769-4F7B-45FAD61413B1}"/>
              </a:ext>
            </a:extLst>
          </p:cNvPr>
          <p:cNvCxnSpPr>
            <a:cxnSpLocks/>
          </p:cNvCxnSpPr>
          <p:nvPr/>
        </p:nvCxnSpPr>
        <p:spPr>
          <a:xfrm flipH="1">
            <a:off x="5841800" y="1605558"/>
            <a:ext cx="14287" cy="2575321"/>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98A18B9-5357-1FEB-33D2-426C796F63DC}"/>
              </a:ext>
            </a:extLst>
          </p:cNvPr>
          <p:cNvSpPr txBox="1"/>
          <p:nvPr/>
        </p:nvSpPr>
        <p:spPr>
          <a:xfrm>
            <a:off x="5497208" y="1148449"/>
            <a:ext cx="9465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Cloud Provider</a:t>
            </a:r>
            <a:endParaRPr lang="en-US" dirty="0"/>
          </a:p>
        </p:txBody>
      </p:sp>
      <p:sp>
        <p:nvSpPr>
          <p:cNvPr id="12" name="Scroll: Vertical 11">
            <a:extLst>
              <a:ext uri="{FF2B5EF4-FFF2-40B4-BE49-F238E27FC236}">
                <a16:creationId xmlns:a16="http://schemas.microsoft.com/office/drawing/2014/main" id="{CC6BFE6F-0EF8-EF4A-2571-4CED033094E7}"/>
              </a:ext>
            </a:extLst>
          </p:cNvPr>
          <p:cNvSpPr/>
          <p:nvPr/>
        </p:nvSpPr>
        <p:spPr>
          <a:xfrm>
            <a:off x="898014" y="1607344"/>
            <a:ext cx="1033272" cy="11430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cs typeface="Calibri"/>
              </a:rPr>
              <a:t>Config</a:t>
            </a:r>
            <a:endParaRPr lang="en-US" sz="1600" dirty="0"/>
          </a:p>
        </p:txBody>
      </p:sp>
      <p:cxnSp>
        <p:nvCxnSpPr>
          <p:cNvPr id="14" name="Straight Arrow Connector 13">
            <a:extLst>
              <a:ext uri="{FF2B5EF4-FFF2-40B4-BE49-F238E27FC236}">
                <a16:creationId xmlns:a16="http://schemas.microsoft.com/office/drawing/2014/main" id="{16EE2653-E1AA-1E8C-CBBF-94FA9EF3FEBE}"/>
              </a:ext>
            </a:extLst>
          </p:cNvPr>
          <p:cNvCxnSpPr/>
          <p:nvPr/>
        </p:nvCxnSpPr>
        <p:spPr>
          <a:xfrm flipH="1" flipV="1">
            <a:off x="1914306" y="1677279"/>
            <a:ext cx="1013942" cy="153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8407B5A-7936-7496-F2FE-0709080BB082}"/>
              </a:ext>
            </a:extLst>
          </p:cNvPr>
          <p:cNvSpPr txBox="1"/>
          <p:nvPr/>
        </p:nvSpPr>
        <p:spPr>
          <a:xfrm>
            <a:off x="2138229" y="1768511"/>
            <a:ext cx="6948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454D4E"/>
                </a:solidFill>
                <a:latin typeface="Open Sans"/>
                <a:ea typeface="Open Sans"/>
                <a:cs typeface="Open Sans"/>
              </a:rPr>
              <a:t>Read config</a:t>
            </a:r>
            <a:endParaRPr lang="en-US" sz="1200" b="0" baseline="0" dirty="0">
              <a:solidFill>
                <a:srgbClr val="454D4E"/>
              </a:solidFill>
              <a:latin typeface="Open Sans" panose="020B0606030504020204" pitchFamily="34" charset="0"/>
              <a:ea typeface="Open Sans"/>
              <a:cs typeface="Open Sans"/>
            </a:endParaRPr>
          </a:p>
        </p:txBody>
      </p:sp>
      <p:cxnSp>
        <p:nvCxnSpPr>
          <p:cNvPr id="16" name="Straight Arrow Connector 15">
            <a:extLst>
              <a:ext uri="{FF2B5EF4-FFF2-40B4-BE49-F238E27FC236}">
                <a16:creationId xmlns:a16="http://schemas.microsoft.com/office/drawing/2014/main" id="{9023ADD0-3C3C-A16B-B9E2-7CD9497EC6E0}"/>
              </a:ext>
            </a:extLst>
          </p:cNvPr>
          <p:cNvCxnSpPr/>
          <p:nvPr/>
        </p:nvCxnSpPr>
        <p:spPr>
          <a:xfrm>
            <a:off x="2896604" y="2049379"/>
            <a:ext cx="1024688" cy="120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29F8DA1-0B12-758B-27D9-EE70C13B92E6}"/>
              </a:ext>
            </a:extLst>
          </p:cNvPr>
          <p:cNvCxnSpPr>
            <a:cxnSpLocks/>
          </p:cNvCxnSpPr>
          <p:nvPr/>
        </p:nvCxnSpPr>
        <p:spPr>
          <a:xfrm flipH="1" flipV="1">
            <a:off x="2898609" y="2903622"/>
            <a:ext cx="1020679" cy="80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36F2AAC-4019-DF05-B149-E3EEA9E18129}"/>
              </a:ext>
            </a:extLst>
          </p:cNvPr>
          <p:cNvSpPr txBox="1"/>
          <p:nvPr/>
        </p:nvSpPr>
        <p:spPr>
          <a:xfrm>
            <a:off x="2997868" y="2145630"/>
            <a:ext cx="78205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454D4E"/>
                </a:solidFill>
                <a:latin typeface="Open Sans"/>
                <a:ea typeface="Open Sans"/>
                <a:cs typeface="Open Sans"/>
              </a:rPr>
              <a:t>Fetch providers &amp; modules</a:t>
            </a:r>
            <a:endParaRPr lang="en-US" sz="1000" b="0" baseline="0" dirty="0">
              <a:solidFill>
                <a:srgbClr val="454D4E"/>
              </a:solidFill>
              <a:latin typeface="Open Sans" panose="020B0606030504020204" pitchFamily="34" charset="0"/>
            </a:endParaRPr>
          </a:p>
        </p:txBody>
      </p:sp>
      <p:cxnSp>
        <p:nvCxnSpPr>
          <p:cNvPr id="19" name="Straight Arrow Connector 18">
            <a:extLst>
              <a:ext uri="{FF2B5EF4-FFF2-40B4-BE49-F238E27FC236}">
                <a16:creationId xmlns:a16="http://schemas.microsoft.com/office/drawing/2014/main" id="{FA8EAD62-3958-8DC6-C848-B4F98FDB60DF}"/>
              </a:ext>
            </a:extLst>
          </p:cNvPr>
          <p:cNvCxnSpPr>
            <a:cxnSpLocks/>
          </p:cNvCxnSpPr>
          <p:nvPr/>
        </p:nvCxnSpPr>
        <p:spPr>
          <a:xfrm>
            <a:off x="2896604" y="3282615"/>
            <a:ext cx="2007267" cy="20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7301D1B-C9FC-BDFB-4B4E-EC7D2C3D0E30}"/>
              </a:ext>
            </a:extLst>
          </p:cNvPr>
          <p:cNvCxnSpPr>
            <a:cxnSpLocks/>
          </p:cNvCxnSpPr>
          <p:nvPr/>
        </p:nvCxnSpPr>
        <p:spPr>
          <a:xfrm flipH="1" flipV="1">
            <a:off x="2888581" y="3916280"/>
            <a:ext cx="1983207" cy="801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8156865-750F-AED2-8D16-A78E2095E745}"/>
              </a:ext>
            </a:extLst>
          </p:cNvPr>
          <p:cNvSpPr txBox="1"/>
          <p:nvPr/>
        </p:nvSpPr>
        <p:spPr>
          <a:xfrm>
            <a:off x="3980447" y="3288630"/>
            <a:ext cx="78205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454D4E"/>
                </a:solidFill>
                <a:latin typeface="Open Sans"/>
                <a:ea typeface="Open Sans"/>
                <a:cs typeface="Open Sans"/>
              </a:rPr>
              <a:t>Fetch or create state file</a:t>
            </a:r>
            <a:endParaRPr lang="en-US" sz="1000" b="0" baseline="0" dirty="0">
              <a:solidFill>
                <a:srgbClr val="454D4E"/>
              </a:solidFill>
              <a:latin typeface="Open Sans" panose="020B0606030504020204" pitchFamily="34" charset="0"/>
              <a:ea typeface="Open Sans"/>
              <a:cs typeface="Open Sans"/>
            </a:endParaRPr>
          </a:p>
        </p:txBody>
      </p:sp>
    </p:spTree>
    <p:extLst>
      <p:ext uri="{BB962C8B-B14F-4D97-AF65-F5344CB8AC3E}">
        <p14:creationId xmlns:p14="http://schemas.microsoft.com/office/powerpoint/2010/main" val="263507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Terraform Sequence: Plan</a:t>
            </a:r>
            <a:endParaRPr lang="en-US" dirty="0"/>
          </a:p>
        </p:txBody>
      </p:sp>
      <p:cxnSp>
        <p:nvCxnSpPr>
          <p:cNvPr id="2" name="Straight Arrow Connector 1">
            <a:extLst>
              <a:ext uri="{FF2B5EF4-FFF2-40B4-BE49-F238E27FC236}">
                <a16:creationId xmlns:a16="http://schemas.microsoft.com/office/drawing/2014/main" id="{26DCEC46-AE37-073B-6E6D-C36B19D7C976}"/>
              </a:ext>
            </a:extLst>
          </p:cNvPr>
          <p:cNvCxnSpPr>
            <a:cxnSpLocks/>
          </p:cNvCxnSpPr>
          <p:nvPr/>
        </p:nvCxnSpPr>
        <p:spPr>
          <a:xfrm flipH="1">
            <a:off x="2888990" y="1605558"/>
            <a:ext cx="20302" cy="3082415"/>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BE39008-3267-5E34-D304-A5A30A1FCE1F}"/>
              </a:ext>
            </a:extLst>
          </p:cNvPr>
          <p:cNvSpPr txBox="1"/>
          <p:nvPr/>
        </p:nvSpPr>
        <p:spPr>
          <a:xfrm>
            <a:off x="2487903" y="1148451"/>
            <a:ext cx="9465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Terraform Core</a:t>
            </a:r>
            <a:endParaRPr lang="en-US" sz="1000" b="0" baseline="0" dirty="0">
              <a:solidFill>
                <a:srgbClr val="454D4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351156CE-0095-0939-9540-F1F6E272177A}"/>
              </a:ext>
            </a:extLst>
          </p:cNvPr>
          <p:cNvSpPr txBox="1"/>
          <p:nvPr/>
        </p:nvSpPr>
        <p:spPr>
          <a:xfrm>
            <a:off x="3505887" y="1148450"/>
            <a:ext cx="9465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Terraform Registry</a:t>
            </a:r>
            <a:endParaRPr lang="en-US" sz="1000" b="0" baseline="0" dirty="0">
              <a:solidFill>
                <a:srgbClr val="454D4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AB03BB88-E8D0-3B41-A013-C8154B6FB96E}"/>
              </a:ext>
            </a:extLst>
          </p:cNvPr>
          <p:cNvSpPr txBox="1"/>
          <p:nvPr/>
        </p:nvSpPr>
        <p:spPr>
          <a:xfrm>
            <a:off x="4488153" y="1148450"/>
            <a:ext cx="94654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State</a:t>
            </a:r>
            <a:endParaRPr lang="en-US" sz="1000" b="0" baseline="0" dirty="0">
              <a:solidFill>
                <a:srgbClr val="454D4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D98A18B9-5357-1FEB-33D2-426C796F63DC}"/>
              </a:ext>
            </a:extLst>
          </p:cNvPr>
          <p:cNvSpPr txBox="1"/>
          <p:nvPr/>
        </p:nvSpPr>
        <p:spPr>
          <a:xfrm>
            <a:off x="5497208" y="1148449"/>
            <a:ext cx="9465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Cloud Provider</a:t>
            </a:r>
            <a:endParaRPr lang="en-US" dirty="0"/>
          </a:p>
        </p:txBody>
      </p:sp>
      <p:sp>
        <p:nvSpPr>
          <p:cNvPr id="12" name="Scroll: Vertical 11">
            <a:extLst>
              <a:ext uri="{FF2B5EF4-FFF2-40B4-BE49-F238E27FC236}">
                <a16:creationId xmlns:a16="http://schemas.microsoft.com/office/drawing/2014/main" id="{CC6BFE6F-0EF8-EF4A-2571-4CED033094E7}"/>
              </a:ext>
            </a:extLst>
          </p:cNvPr>
          <p:cNvSpPr/>
          <p:nvPr/>
        </p:nvSpPr>
        <p:spPr>
          <a:xfrm>
            <a:off x="890871" y="1607344"/>
            <a:ext cx="1033272" cy="1143000"/>
          </a:xfrm>
          <a:prstGeom prst="verticalScrol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cs typeface="Calibri"/>
              </a:rPr>
              <a:t>Config</a:t>
            </a:r>
            <a:endParaRPr lang="en-US" sz="1600" dirty="0"/>
          </a:p>
        </p:txBody>
      </p:sp>
      <p:cxnSp>
        <p:nvCxnSpPr>
          <p:cNvPr id="14" name="Straight Arrow Connector 13">
            <a:extLst>
              <a:ext uri="{FF2B5EF4-FFF2-40B4-BE49-F238E27FC236}">
                <a16:creationId xmlns:a16="http://schemas.microsoft.com/office/drawing/2014/main" id="{16EE2653-E1AA-1E8C-CBBF-94FA9EF3FEBE}"/>
              </a:ext>
            </a:extLst>
          </p:cNvPr>
          <p:cNvCxnSpPr>
            <a:cxnSpLocks/>
          </p:cNvCxnSpPr>
          <p:nvPr/>
        </p:nvCxnSpPr>
        <p:spPr>
          <a:xfrm flipH="1" flipV="1">
            <a:off x="1914306" y="1677279"/>
            <a:ext cx="1002057" cy="48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8407B5A-7936-7496-F2FE-0709080BB082}"/>
              </a:ext>
            </a:extLst>
          </p:cNvPr>
          <p:cNvSpPr txBox="1"/>
          <p:nvPr/>
        </p:nvSpPr>
        <p:spPr>
          <a:xfrm>
            <a:off x="2138229" y="1768511"/>
            <a:ext cx="6948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rgbClr val="454D4E"/>
                </a:solidFill>
                <a:latin typeface="Open Sans"/>
                <a:ea typeface="Open Sans"/>
                <a:cs typeface="Open Sans"/>
              </a:rPr>
              <a:t>Read config</a:t>
            </a:r>
            <a:endParaRPr lang="en-US" sz="1200" b="1" baseline="0">
              <a:solidFill>
                <a:srgbClr val="454D4E"/>
              </a:solidFill>
              <a:latin typeface="Open Sans" panose="020B0606030504020204" pitchFamily="34" charset="0"/>
              <a:ea typeface="Open Sans"/>
              <a:cs typeface="Open Sans"/>
            </a:endParaRPr>
          </a:p>
        </p:txBody>
      </p:sp>
      <p:cxnSp>
        <p:nvCxnSpPr>
          <p:cNvPr id="16" name="Straight Arrow Connector 15">
            <a:extLst>
              <a:ext uri="{FF2B5EF4-FFF2-40B4-BE49-F238E27FC236}">
                <a16:creationId xmlns:a16="http://schemas.microsoft.com/office/drawing/2014/main" id="{9023ADD0-3C3C-A16B-B9E2-7CD9497EC6E0}"/>
              </a:ext>
            </a:extLst>
          </p:cNvPr>
          <p:cNvCxnSpPr>
            <a:cxnSpLocks/>
          </p:cNvCxnSpPr>
          <p:nvPr/>
        </p:nvCxnSpPr>
        <p:spPr>
          <a:xfrm>
            <a:off x="2896604" y="2069431"/>
            <a:ext cx="206576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36F2AAC-4019-DF05-B149-E3EEA9E18129}"/>
              </a:ext>
            </a:extLst>
          </p:cNvPr>
          <p:cNvSpPr txBox="1"/>
          <p:nvPr/>
        </p:nvSpPr>
        <p:spPr>
          <a:xfrm>
            <a:off x="2967790" y="2125578"/>
            <a:ext cx="8923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454D4E"/>
                </a:solidFill>
                <a:latin typeface="Open Sans"/>
                <a:ea typeface="Open Sans"/>
                <a:cs typeface="Open Sans"/>
              </a:rPr>
              <a:t>Read &amp; lock state</a:t>
            </a:r>
            <a:endParaRPr lang="en-US" sz="1200" b="1" baseline="0" dirty="0">
              <a:solidFill>
                <a:srgbClr val="454D4E"/>
              </a:solidFill>
              <a:latin typeface="Open Sans" panose="020B0606030504020204" pitchFamily="34" charset="0"/>
              <a:ea typeface="Open Sans"/>
              <a:cs typeface="Open Sans"/>
            </a:endParaRPr>
          </a:p>
        </p:txBody>
      </p:sp>
      <p:sp>
        <p:nvSpPr>
          <p:cNvPr id="25" name="TextBox 24">
            <a:extLst>
              <a:ext uri="{FF2B5EF4-FFF2-40B4-BE49-F238E27FC236}">
                <a16:creationId xmlns:a16="http://schemas.microsoft.com/office/drawing/2014/main" id="{3D79C5A0-FDB9-ECC8-3055-27235952AC18}"/>
              </a:ext>
            </a:extLst>
          </p:cNvPr>
          <p:cNvSpPr txBox="1"/>
          <p:nvPr/>
        </p:nvSpPr>
        <p:spPr>
          <a:xfrm>
            <a:off x="1887327" y="2519362"/>
            <a:ext cx="11525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454D4E"/>
                </a:solidFill>
                <a:latin typeface="Open Sans"/>
                <a:ea typeface="Open Sans"/>
                <a:cs typeface="Open Sans"/>
              </a:rPr>
              <a:t>Compare config to state</a:t>
            </a:r>
            <a:endParaRPr lang="en-US" sz="1200" b="1" baseline="0" dirty="0">
              <a:solidFill>
                <a:srgbClr val="454D4E"/>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2" name="Straight Arrow Connector 21">
            <a:extLst>
              <a:ext uri="{FF2B5EF4-FFF2-40B4-BE49-F238E27FC236}">
                <a16:creationId xmlns:a16="http://schemas.microsoft.com/office/drawing/2014/main" id="{DD5AFC18-5751-5676-F963-D745291A55DA}"/>
              </a:ext>
            </a:extLst>
          </p:cNvPr>
          <p:cNvCxnSpPr/>
          <p:nvPr/>
        </p:nvCxnSpPr>
        <p:spPr>
          <a:xfrm>
            <a:off x="1964531" y="3128962"/>
            <a:ext cx="914402"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C55E3F8-1FC5-36BB-A67D-0743F2F09000}"/>
              </a:ext>
            </a:extLst>
          </p:cNvPr>
          <p:cNvCxnSpPr>
            <a:cxnSpLocks/>
          </p:cNvCxnSpPr>
          <p:nvPr/>
        </p:nvCxnSpPr>
        <p:spPr>
          <a:xfrm>
            <a:off x="1943100" y="2486025"/>
            <a:ext cx="7144" cy="657225"/>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99BD06A-BE6E-66F7-72C4-BE8AF8B4AA87}"/>
              </a:ext>
            </a:extLst>
          </p:cNvPr>
          <p:cNvCxnSpPr>
            <a:cxnSpLocks noChangeAspect="1"/>
          </p:cNvCxnSpPr>
          <p:nvPr/>
        </p:nvCxnSpPr>
        <p:spPr>
          <a:xfrm flipV="1">
            <a:off x="1928814" y="2478882"/>
            <a:ext cx="987549" cy="14287"/>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8A7D4D2-6724-77D9-BE4E-6382DE8A8B4D}"/>
              </a:ext>
            </a:extLst>
          </p:cNvPr>
          <p:cNvCxnSpPr/>
          <p:nvPr/>
        </p:nvCxnSpPr>
        <p:spPr>
          <a:xfrm flipV="1">
            <a:off x="2893219" y="3264693"/>
            <a:ext cx="2957512" cy="142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1C97889-73E3-218C-A317-E2E00D05091D}"/>
              </a:ext>
            </a:extLst>
          </p:cNvPr>
          <p:cNvSpPr txBox="1"/>
          <p:nvPr/>
        </p:nvSpPr>
        <p:spPr>
          <a:xfrm>
            <a:off x="4906128" y="3270960"/>
            <a:ext cx="9423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454D4E"/>
                </a:solidFill>
                <a:latin typeface="Open Sans"/>
                <a:ea typeface="Open Sans"/>
                <a:cs typeface="Open Sans"/>
              </a:rPr>
              <a:t>Read cloud resources</a:t>
            </a:r>
            <a:endParaRPr lang="en-US" sz="1200" b="1" baseline="0" dirty="0">
              <a:solidFill>
                <a:srgbClr val="454D4E"/>
              </a:solidFill>
              <a:latin typeface="Open Sans" panose="020B0606030504020204" pitchFamily="34" charset="0"/>
              <a:ea typeface="Open Sans"/>
              <a:cs typeface="Open Sans"/>
            </a:endParaRPr>
          </a:p>
        </p:txBody>
      </p:sp>
      <p:sp>
        <p:nvSpPr>
          <p:cNvPr id="31" name="TextBox 30">
            <a:extLst>
              <a:ext uri="{FF2B5EF4-FFF2-40B4-BE49-F238E27FC236}">
                <a16:creationId xmlns:a16="http://schemas.microsoft.com/office/drawing/2014/main" id="{828732C3-48FD-199F-2227-2EB644181E98}"/>
              </a:ext>
            </a:extLst>
          </p:cNvPr>
          <p:cNvSpPr txBox="1"/>
          <p:nvPr/>
        </p:nvSpPr>
        <p:spPr>
          <a:xfrm>
            <a:off x="1851608" y="3498056"/>
            <a:ext cx="11525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454D4E"/>
                </a:solidFill>
                <a:latin typeface="Open Sans"/>
                <a:ea typeface="Open Sans"/>
                <a:cs typeface="Open Sans"/>
              </a:rPr>
              <a:t>Compare config to cloud</a:t>
            </a:r>
            <a:endParaRPr lang="en-US" sz="1200" b="1" baseline="0" dirty="0">
              <a:solidFill>
                <a:srgbClr val="454D4E"/>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2" name="Straight Arrow Connector 31">
            <a:extLst>
              <a:ext uri="{FF2B5EF4-FFF2-40B4-BE49-F238E27FC236}">
                <a16:creationId xmlns:a16="http://schemas.microsoft.com/office/drawing/2014/main" id="{83E3A91F-2D10-0FB1-B70A-CFEFF88FB92A}"/>
              </a:ext>
            </a:extLst>
          </p:cNvPr>
          <p:cNvCxnSpPr>
            <a:cxnSpLocks/>
          </p:cNvCxnSpPr>
          <p:nvPr/>
        </p:nvCxnSpPr>
        <p:spPr>
          <a:xfrm>
            <a:off x="1928812" y="4107655"/>
            <a:ext cx="96017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6673F93-FEA7-4869-FFE1-A0B01443B50B}"/>
              </a:ext>
            </a:extLst>
          </p:cNvPr>
          <p:cNvCxnSpPr>
            <a:cxnSpLocks/>
          </p:cNvCxnSpPr>
          <p:nvPr/>
        </p:nvCxnSpPr>
        <p:spPr>
          <a:xfrm>
            <a:off x="1907381" y="3464719"/>
            <a:ext cx="7144" cy="657225"/>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52661403-B576-9388-E558-18C0387865CB}"/>
              </a:ext>
            </a:extLst>
          </p:cNvPr>
          <p:cNvCxnSpPr>
            <a:cxnSpLocks noChangeAspect="1"/>
          </p:cNvCxnSpPr>
          <p:nvPr/>
        </p:nvCxnSpPr>
        <p:spPr>
          <a:xfrm flipV="1">
            <a:off x="1893095" y="3457344"/>
            <a:ext cx="1003509" cy="14518"/>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32C46AD0-E04C-26F6-3E8D-AA67B6DDCC73}"/>
              </a:ext>
            </a:extLst>
          </p:cNvPr>
          <p:cNvCxnSpPr>
            <a:cxnSpLocks/>
          </p:cNvCxnSpPr>
          <p:nvPr/>
        </p:nvCxnSpPr>
        <p:spPr>
          <a:xfrm flipH="1">
            <a:off x="3960794" y="1605558"/>
            <a:ext cx="20302" cy="3082415"/>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A40514D4-BAE0-481A-4327-B461C412C484}"/>
              </a:ext>
            </a:extLst>
          </p:cNvPr>
          <p:cNvCxnSpPr>
            <a:cxnSpLocks/>
          </p:cNvCxnSpPr>
          <p:nvPr/>
        </p:nvCxnSpPr>
        <p:spPr>
          <a:xfrm flipH="1">
            <a:off x="4962368" y="1605558"/>
            <a:ext cx="20302" cy="3082415"/>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7C2A53D-FFE3-8A3A-055F-148E6A5523FD}"/>
              </a:ext>
            </a:extLst>
          </p:cNvPr>
          <p:cNvCxnSpPr>
            <a:cxnSpLocks/>
          </p:cNvCxnSpPr>
          <p:nvPr/>
        </p:nvCxnSpPr>
        <p:spPr>
          <a:xfrm flipH="1">
            <a:off x="5865993" y="1548559"/>
            <a:ext cx="20302" cy="3082415"/>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A5C42403-8AED-D075-4237-24C85AAC6CE5}"/>
              </a:ext>
            </a:extLst>
          </p:cNvPr>
          <p:cNvCxnSpPr>
            <a:cxnSpLocks/>
          </p:cNvCxnSpPr>
          <p:nvPr/>
        </p:nvCxnSpPr>
        <p:spPr>
          <a:xfrm>
            <a:off x="2893219" y="4427665"/>
            <a:ext cx="2955254" cy="33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F23431-F551-58CA-7951-355F6CEB9B86}"/>
              </a:ext>
            </a:extLst>
          </p:cNvPr>
          <p:cNvSpPr txBox="1"/>
          <p:nvPr/>
        </p:nvSpPr>
        <p:spPr>
          <a:xfrm>
            <a:off x="4006263" y="4415837"/>
            <a:ext cx="8923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454D4E"/>
                </a:solidFill>
                <a:latin typeface="Open Sans"/>
                <a:ea typeface="Open Sans"/>
                <a:cs typeface="Open Sans"/>
              </a:rPr>
              <a:t>Unlock state</a:t>
            </a:r>
            <a:endParaRPr lang="en-US" sz="1200" b="1" baseline="0" dirty="0">
              <a:solidFill>
                <a:srgbClr val="454D4E"/>
              </a:solidFill>
              <a:latin typeface="Open Sans" panose="020B0606030504020204" pitchFamily="34" charset="0"/>
              <a:ea typeface="Open Sans"/>
              <a:cs typeface="Open Sans"/>
            </a:endParaRPr>
          </a:p>
        </p:txBody>
      </p:sp>
    </p:spTree>
    <p:extLst>
      <p:ext uri="{BB962C8B-B14F-4D97-AF65-F5344CB8AC3E}">
        <p14:creationId xmlns:p14="http://schemas.microsoft.com/office/powerpoint/2010/main" val="7775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5" grpId="0"/>
      <p:bldP spid="30" grpId="0"/>
      <p:bldP spid="31" grpId="0"/>
      <p:bldP spid="5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Terraform Sequence: Apply</a:t>
            </a:r>
            <a:endParaRPr lang="en-US" dirty="0"/>
          </a:p>
        </p:txBody>
      </p:sp>
      <p:cxnSp>
        <p:nvCxnSpPr>
          <p:cNvPr id="2" name="Straight Arrow Connector 1">
            <a:extLst>
              <a:ext uri="{FF2B5EF4-FFF2-40B4-BE49-F238E27FC236}">
                <a16:creationId xmlns:a16="http://schemas.microsoft.com/office/drawing/2014/main" id="{26DCEC46-AE37-073B-6E6D-C36B19D7C976}"/>
              </a:ext>
            </a:extLst>
          </p:cNvPr>
          <p:cNvCxnSpPr/>
          <p:nvPr/>
        </p:nvCxnSpPr>
        <p:spPr>
          <a:xfrm flipH="1">
            <a:off x="2895005" y="1605558"/>
            <a:ext cx="14287" cy="2575321"/>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A3CB5405-B2E4-5C18-22CD-C64614DEEC4A}"/>
              </a:ext>
            </a:extLst>
          </p:cNvPr>
          <p:cNvCxnSpPr>
            <a:cxnSpLocks/>
          </p:cNvCxnSpPr>
          <p:nvPr/>
        </p:nvCxnSpPr>
        <p:spPr>
          <a:xfrm flipH="1">
            <a:off x="3912988" y="1605558"/>
            <a:ext cx="14287" cy="2575321"/>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0BE26634-73CF-659C-2B97-95474600662F}"/>
              </a:ext>
            </a:extLst>
          </p:cNvPr>
          <p:cNvCxnSpPr>
            <a:cxnSpLocks/>
          </p:cNvCxnSpPr>
          <p:nvPr/>
        </p:nvCxnSpPr>
        <p:spPr>
          <a:xfrm flipH="1">
            <a:off x="4895254" y="1605558"/>
            <a:ext cx="14287" cy="2575321"/>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5BE39008-3267-5E34-D304-A5A30A1FCE1F}"/>
              </a:ext>
            </a:extLst>
          </p:cNvPr>
          <p:cNvSpPr txBox="1"/>
          <p:nvPr/>
        </p:nvSpPr>
        <p:spPr>
          <a:xfrm>
            <a:off x="2487903" y="1148451"/>
            <a:ext cx="9465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Terraform Core</a:t>
            </a:r>
            <a:endParaRPr lang="en-US" sz="1000" b="0" baseline="0" dirty="0">
              <a:solidFill>
                <a:srgbClr val="454D4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351156CE-0095-0939-9540-F1F6E272177A}"/>
              </a:ext>
            </a:extLst>
          </p:cNvPr>
          <p:cNvSpPr txBox="1"/>
          <p:nvPr/>
        </p:nvSpPr>
        <p:spPr>
          <a:xfrm>
            <a:off x="3505887" y="1148450"/>
            <a:ext cx="9465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Terraform Registry</a:t>
            </a:r>
            <a:endParaRPr lang="en-US" sz="1000" b="0" baseline="0" dirty="0">
              <a:solidFill>
                <a:srgbClr val="454D4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AB03BB88-E8D0-3B41-A013-C8154B6FB96E}"/>
              </a:ext>
            </a:extLst>
          </p:cNvPr>
          <p:cNvSpPr txBox="1"/>
          <p:nvPr/>
        </p:nvSpPr>
        <p:spPr>
          <a:xfrm>
            <a:off x="4488153" y="1148450"/>
            <a:ext cx="94654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State</a:t>
            </a:r>
            <a:endParaRPr lang="en-US" sz="1000" b="0" baseline="0" dirty="0">
              <a:solidFill>
                <a:srgbClr val="454D4E"/>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9" name="Straight Arrow Connector 8">
            <a:extLst>
              <a:ext uri="{FF2B5EF4-FFF2-40B4-BE49-F238E27FC236}">
                <a16:creationId xmlns:a16="http://schemas.microsoft.com/office/drawing/2014/main" id="{49AA8AAF-814F-4769-4F7B-45FAD61413B1}"/>
              </a:ext>
            </a:extLst>
          </p:cNvPr>
          <p:cNvCxnSpPr>
            <a:cxnSpLocks/>
          </p:cNvCxnSpPr>
          <p:nvPr/>
        </p:nvCxnSpPr>
        <p:spPr>
          <a:xfrm flipH="1">
            <a:off x="5841800" y="1605558"/>
            <a:ext cx="14287" cy="2575321"/>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98A18B9-5357-1FEB-33D2-426C796F63DC}"/>
              </a:ext>
            </a:extLst>
          </p:cNvPr>
          <p:cNvSpPr txBox="1"/>
          <p:nvPr/>
        </p:nvSpPr>
        <p:spPr>
          <a:xfrm>
            <a:off x="5497208" y="1148449"/>
            <a:ext cx="94654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dirty="0">
                <a:solidFill>
                  <a:srgbClr val="454D4E"/>
                </a:solidFill>
                <a:latin typeface="Open Sans"/>
                <a:ea typeface="Open Sans"/>
                <a:cs typeface="Open Sans"/>
              </a:rPr>
              <a:t>Cloud Provider</a:t>
            </a:r>
            <a:endParaRPr lang="en-US" dirty="0"/>
          </a:p>
        </p:txBody>
      </p:sp>
      <p:sp>
        <p:nvSpPr>
          <p:cNvPr id="12" name="Scroll: Vertical 11">
            <a:extLst>
              <a:ext uri="{FF2B5EF4-FFF2-40B4-BE49-F238E27FC236}">
                <a16:creationId xmlns:a16="http://schemas.microsoft.com/office/drawing/2014/main" id="{CC6BFE6F-0EF8-EF4A-2571-4CED033094E7}"/>
              </a:ext>
            </a:extLst>
          </p:cNvPr>
          <p:cNvSpPr/>
          <p:nvPr/>
        </p:nvSpPr>
        <p:spPr>
          <a:xfrm>
            <a:off x="890871" y="1607344"/>
            <a:ext cx="1033272" cy="1143000"/>
          </a:xfrm>
          <a:prstGeom prst="verticalScroll">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600" dirty="0">
                <a:ea typeface="Calibri"/>
                <a:cs typeface="Calibri"/>
              </a:rPr>
              <a:t>Plan file</a:t>
            </a:r>
            <a:endParaRPr lang="en-US" sz="1600" dirty="0"/>
          </a:p>
        </p:txBody>
      </p:sp>
      <p:cxnSp>
        <p:nvCxnSpPr>
          <p:cNvPr id="14" name="Straight Arrow Connector 13">
            <a:extLst>
              <a:ext uri="{FF2B5EF4-FFF2-40B4-BE49-F238E27FC236}">
                <a16:creationId xmlns:a16="http://schemas.microsoft.com/office/drawing/2014/main" id="{16EE2653-E1AA-1E8C-CBBF-94FA9EF3FEBE}"/>
              </a:ext>
            </a:extLst>
          </p:cNvPr>
          <p:cNvCxnSpPr>
            <a:cxnSpLocks/>
          </p:cNvCxnSpPr>
          <p:nvPr/>
        </p:nvCxnSpPr>
        <p:spPr>
          <a:xfrm flipH="1">
            <a:off x="1914306" y="1677279"/>
            <a:ext cx="99498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8407B5A-7936-7496-F2FE-0709080BB082}"/>
              </a:ext>
            </a:extLst>
          </p:cNvPr>
          <p:cNvSpPr txBox="1"/>
          <p:nvPr/>
        </p:nvSpPr>
        <p:spPr>
          <a:xfrm>
            <a:off x="2138229" y="1768511"/>
            <a:ext cx="6948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rgbClr val="454D4E"/>
                </a:solidFill>
                <a:latin typeface="Open Sans"/>
                <a:ea typeface="Open Sans"/>
                <a:cs typeface="Open Sans"/>
              </a:rPr>
              <a:t>Read plan</a:t>
            </a:r>
            <a:endParaRPr lang="en-US" sz="1200" b="1" baseline="0" dirty="0">
              <a:solidFill>
                <a:srgbClr val="454D4E"/>
              </a:solidFill>
              <a:latin typeface="Open Sans" panose="020B0606030504020204" pitchFamily="34" charset="0"/>
              <a:ea typeface="Open Sans"/>
              <a:cs typeface="Open Sans"/>
            </a:endParaRPr>
          </a:p>
        </p:txBody>
      </p:sp>
      <p:cxnSp>
        <p:nvCxnSpPr>
          <p:cNvPr id="16" name="Straight Arrow Connector 15">
            <a:extLst>
              <a:ext uri="{FF2B5EF4-FFF2-40B4-BE49-F238E27FC236}">
                <a16:creationId xmlns:a16="http://schemas.microsoft.com/office/drawing/2014/main" id="{9023ADD0-3C3C-A16B-B9E2-7CD9497EC6E0}"/>
              </a:ext>
            </a:extLst>
          </p:cNvPr>
          <p:cNvCxnSpPr>
            <a:cxnSpLocks/>
          </p:cNvCxnSpPr>
          <p:nvPr/>
        </p:nvCxnSpPr>
        <p:spPr>
          <a:xfrm>
            <a:off x="2896604" y="2687211"/>
            <a:ext cx="295948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436F2AAC-4019-DF05-B149-E3EEA9E18129}"/>
              </a:ext>
            </a:extLst>
          </p:cNvPr>
          <p:cNvSpPr txBox="1"/>
          <p:nvPr/>
        </p:nvSpPr>
        <p:spPr>
          <a:xfrm>
            <a:off x="4858941" y="2763352"/>
            <a:ext cx="9825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454D4E"/>
                </a:solidFill>
                <a:latin typeface="Open Sans"/>
                <a:ea typeface="Open Sans"/>
                <a:cs typeface="Open Sans"/>
              </a:rPr>
              <a:t>Modify cloud resources</a:t>
            </a:r>
            <a:endParaRPr lang="en-US" dirty="0"/>
          </a:p>
        </p:txBody>
      </p:sp>
      <p:cxnSp>
        <p:nvCxnSpPr>
          <p:cNvPr id="28" name="Straight Arrow Connector 27">
            <a:extLst>
              <a:ext uri="{FF2B5EF4-FFF2-40B4-BE49-F238E27FC236}">
                <a16:creationId xmlns:a16="http://schemas.microsoft.com/office/drawing/2014/main" id="{B8A7D4D2-6724-77D9-BE4E-6382DE8A8B4D}"/>
              </a:ext>
            </a:extLst>
          </p:cNvPr>
          <p:cNvCxnSpPr>
            <a:cxnSpLocks/>
          </p:cNvCxnSpPr>
          <p:nvPr/>
        </p:nvCxnSpPr>
        <p:spPr>
          <a:xfrm>
            <a:off x="2893219" y="3671496"/>
            <a:ext cx="20163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7C5303F-3A31-1B5A-D78F-D0BD51158FEF}"/>
              </a:ext>
            </a:extLst>
          </p:cNvPr>
          <p:cNvSpPr txBox="1"/>
          <p:nvPr/>
        </p:nvSpPr>
        <p:spPr>
          <a:xfrm>
            <a:off x="2937711" y="3721250"/>
            <a:ext cx="9825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454D4E"/>
                </a:solidFill>
                <a:latin typeface="Open Sans"/>
                <a:ea typeface="Open Sans"/>
                <a:cs typeface="Open Sans"/>
              </a:rPr>
              <a:t>Update &amp; unlock state</a:t>
            </a:r>
          </a:p>
        </p:txBody>
      </p:sp>
      <p:cxnSp>
        <p:nvCxnSpPr>
          <p:cNvPr id="17" name="Straight Arrow Connector 16">
            <a:extLst>
              <a:ext uri="{FF2B5EF4-FFF2-40B4-BE49-F238E27FC236}">
                <a16:creationId xmlns:a16="http://schemas.microsoft.com/office/drawing/2014/main" id="{37EBC45A-BB0A-B4C4-35AC-ECFB0B142972}"/>
              </a:ext>
            </a:extLst>
          </p:cNvPr>
          <p:cNvCxnSpPr>
            <a:cxnSpLocks/>
          </p:cNvCxnSpPr>
          <p:nvPr/>
        </p:nvCxnSpPr>
        <p:spPr>
          <a:xfrm>
            <a:off x="2909292" y="2091969"/>
            <a:ext cx="198596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FB733FA-ABEB-410F-F6E7-E209BA94A51D}"/>
              </a:ext>
            </a:extLst>
          </p:cNvPr>
          <p:cNvSpPr txBox="1"/>
          <p:nvPr/>
        </p:nvSpPr>
        <p:spPr>
          <a:xfrm>
            <a:off x="3877271" y="2122892"/>
            <a:ext cx="98257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rgbClr val="454D4E"/>
                </a:solidFill>
                <a:latin typeface="Open Sans"/>
                <a:ea typeface="Open Sans"/>
                <a:cs typeface="Open Sans"/>
              </a:rPr>
              <a:t>Lock state</a:t>
            </a:r>
          </a:p>
        </p:txBody>
      </p:sp>
    </p:spTree>
    <p:extLst>
      <p:ext uri="{BB962C8B-B14F-4D97-AF65-F5344CB8AC3E}">
        <p14:creationId xmlns:p14="http://schemas.microsoft.com/office/powerpoint/2010/main" val="117318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0"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3: </a:t>
            </a:r>
            <a:r>
              <a:rPr lang="fr-FR" dirty="0" err="1"/>
              <a:t>Introduce</a:t>
            </a:r>
            <a:r>
              <a:rPr lang="fr-FR" dirty="0"/>
              <a:t> </a:t>
            </a:r>
            <a:r>
              <a:rPr lang="fr-FR" dirty="0" err="1"/>
              <a:t>Terraform</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3.2 Learning what Terraform is (and is not)</a:t>
            </a:r>
          </a:p>
        </p:txBody>
      </p:sp>
    </p:spTree>
    <p:extLst>
      <p:ext uri="{BB962C8B-B14F-4D97-AF65-F5344CB8AC3E}">
        <p14:creationId xmlns:p14="http://schemas.microsoft.com/office/powerpoint/2010/main" val="1071786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a:xfrm>
            <a:off x="1174283" y="977248"/>
            <a:ext cx="7452153" cy="3394472"/>
          </a:xfrm>
        </p:spPr>
        <p:txBody>
          <a:bodyPr vert="horz" lIns="91440" tIns="45720" rIns="91440" bIns="45720" rtlCol="0" anchor="t">
            <a:normAutofit/>
          </a:bodyPr>
          <a:lstStyle/>
          <a:p>
            <a:r>
              <a:rPr lang="en-US" dirty="0">
                <a:latin typeface="Open Sans"/>
                <a:ea typeface="Open Sans"/>
                <a:cs typeface="Open Sans"/>
              </a:rPr>
              <a:t>Open-source* tool</a:t>
            </a:r>
            <a:endParaRPr lang="en-US" dirty="0"/>
          </a:p>
          <a:p>
            <a:r>
              <a:rPr lang="en-US" dirty="0">
                <a:latin typeface="Open Sans"/>
                <a:ea typeface="Open Sans"/>
                <a:cs typeface="Open Sans"/>
              </a:rPr>
              <a:t>Command line interface (cli)</a:t>
            </a:r>
          </a:p>
          <a:p>
            <a:r>
              <a:rPr lang="en-US" dirty="0">
                <a:latin typeface="Open Sans"/>
                <a:ea typeface="Open Sans"/>
                <a:cs typeface="Open Sans"/>
              </a:rPr>
              <a:t>Domain specific language (DSL)</a:t>
            </a:r>
            <a:endParaRPr lang="en-US" dirty="0"/>
          </a:p>
          <a:p>
            <a:r>
              <a:rPr lang="en-US" dirty="0">
                <a:latin typeface="Open Sans"/>
                <a:ea typeface="Open Sans"/>
                <a:cs typeface="Open Sans"/>
              </a:rPr>
              <a:t>Multi Cloud* Declarative Infrastructure as Code</a:t>
            </a:r>
            <a:endParaRPr lang="en-US" dirty="0"/>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What is Terraform?</a:t>
            </a:r>
            <a:endParaRPr lang="en-US" dirty="0"/>
          </a:p>
        </p:txBody>
      </p:sp>
    </p:spTree>
    <p:extLst>
      <p:ext uri="{BB962C8B-B14F-4D97-AF65-F5344CB8AC3E}">
        <p14:creationId xmlns:p14="http://schemas.microsoft.com/office/powerpoint/2010/main" val="321944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a:xfrm>
            <a:off x="1174283" y="977248"/>
            <a:ext cx="7452153" cy="3394472"/>
          </a:xfrm>
        </p:spPr>
        <p:txBody>
          <a:bodyPr vert="horz" lIns="91440" tIns="45720" rIns="91440" bIns="45720" rtlCol="0" anchor="t">
            <a:normAutofit/>
          </a:bodyPr>
          <a:lstStyle/>
          <a:p>
            <a:r>
              <a:rPr lang="en-US" dirty="0">
                <a:latin typeface="Open Sans"/>
                <a:ea typeface="Open Sans"/>
                <a:cs typeface="Open Sans"/>
              </a:rPr>
              <a:t>A multi-cloud abstraction layer</a:t>
            </a:r>
            <a:endParaRPr lang="en-US" dirty="0">
              <a:ea typeface="Open Sans" panose="020B0606030504020204" pitchFamily="34" charset="0"/>
              <a:cs typeface="Open Sans" panose="020B0606030504020204" pitchFamily="34" charset="0"/>
            </a:endParaRPr>
          </a:p>
          <a:p>
            <a:r>
              <a:rPr lang="en-US" dirty="0">
                <a:latin typeface="Open Sans"/>
                <a:ea typeface="Open Sans"/>
                <a:cs typeface="Open Sans"/>
              </a:rPr>
              <a:t>A shortcut to cloud provider management</a:t>
            </a:r>
          </a:p>
          <a:p>
            <a:r>
              <a:rPr lang="en-US" dirty="0">
                <a:latin typeface="Open Sans"/>
                <a:ea typeface="Open Sans"/>
                <a:cs typeface="Open Sans"/>
              </a:rPr>
              <a:t>A way to enforce policy or standards</a:t>
            </a:r>
          </a:p>
          <a:p>
            <a:pPr marL="0" indent="0">
              <a:buNone/>
            </a:pPr>
            <a:endParaRPr lang="en-US"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What Terraform Is </a:t>
            </a:r>
            <a:r>
              <a:rPr lang="en-US" u="sng" dirty="0">
                <a:latin typeface="Open Sans"/>
                <a:ea typeface="Open Sans"/>
                <a:cs typeface="Open Sans"/>
              </a:rPr>
              <a:t>Not</a:t>
            </a:r>
            <a:endParaRPr lang="en-US" u="sng" dirty="0"/>
          </a:p>
        </p:txBody>
      </p:sp>
    </p:spTree>
    <p:extLst>
      <p:ext uri="{BB962C8B-B14F-4D97-AF65-F5344CB8AC3E}">
        <p14:creationId xmlns:p14="http://schemas.microsoft.com/office/powerpoint/2010/main" val="8758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3: </a:t>
            </a:r>
            <a:r>
              <a:rPr lang="fr-FR" dirty="0" err="1"/>
              <a:t>Introduce</a:t>
            </a:r>
            <a:r>
              <a:rPr lang="fr-FR" dirty="0"/>
              <a:t> </a:t>
            </a:r>
            <a:r>
              <a:rPr lang="fr-FR" dirty="0" err="1"/>
              <a:t>Terraform</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3.3 Learning about Terraform state, with demo</a:t>
            </a:r>
            <a:endParaRPr lang="en-US" dirty="0"/>
          </a:p>
        </p:txBody>
      </p:sp>
    </p:spTree>
    <p:extLst>
      <p:ext uri="{BB962C8B-B14F-4D97-AF65-F5344CB8AC3E}">
        <p14:creationId xmlns:p14="http://schemas.microsoft.com/office/powerpoint/2010/main" val="2146455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457200" y="946140"/>
            <a:ext cx="8365066" cy="3394472"/>
          </a:xfrm>
        </p:spPr>
        <p:txBody>
          <a:bodyPr vert="horz" lIns="91440" tIns="45720" rIns="91440" bIns="45720" rtlCol="0" anchor="t">
            <a:normAutofit/>
          </a:bodyPr>
          <a:lstStyle/>
          <a:p>
            <a:r>
              <a:rPr lang="en-US" dirty="0">
                <a:latin typeface="Open Sans"/>
                <a:ea typeface="Open Sans"/>
                <a:cs typeface="Open Sans"/>
              </a:rPr>
              <a:t>A database (file) that tracks the infrastructure resources managed by your Terraform configurations.</a:t>
            </a:r>
            <a:endParaRPr lang="en-US" dirty="0">
              <a:ea typeface="Open Sans" panose="020B0606030504020204" pitchFamily="34" charset="0"/>
              <a:cs typeface="Open Sans" panose="020B0606030504020204" pitchFamily="34" charset="0"/>
            </a:endParaRPr>
          </a:p>
          <a:p>
            <a:r>
              <a:rPr lang="en-US" dirty="0">
                <a:latin typeface="Open Sans"/>
                <a:ea typeface="Open Sans"/>
                <a:cs typeface="Open Sans"/>
              </a:rPr>
              <a:t>Acts as a source of truth for Terraform, allowing it to understand the current state of your infrastructure and compare it to your desired state defined in your configuration files.</a:t>
            </a:r>
            <a:endParaRPr lang="en-US"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Review: Terraform State</a:t>
            </a:r>
            <a:endParaRPr lang="en-US" dirty="0">
              <a:latin typeface="Open Sans"/>
            </a:endParaRPr>
          </a:p>
        </p:txBody>
      </p:sp>
    </p:spTree>
    <p:extLst>
      <p:ext uri="{BB962C8B-B14F-4D97-AF65-F5344CB8AC3E}">
        <p14:creationId xmlns:p14="http://schemas.microsoft.com/office/powerpoint/2010/main" val="31859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a:xfrm>
            <a:off x="457200" y="946140"/>
            <a:ext cx="8365066" cy="3394472"/>
          </a:xfrm>
        </p:spPr>
        <p:txBody>
          <a:bodyPr vert="horz" lIns="91440" tIns="45720" rIns="91440" bIns="45720" rtlCol="0" anchor="t">
            <a:normAutofit/>
          </a:bodyPr>
          <a:lstStyle/>
          <a:p>
            <a:r>
              <a:rPr lang="en-US" dirty="0">
                <a:ea typeface="Open Sans" panose="020B0606030504020204" pitchFamily="34" charset="0"/>
                <a:cs typeface="Open Sans" panose="020B0606030504020204" pitchFamily="34" charset="0"/>
              </a:rPr>
              <a:t>Do:</a:t>
            </a:r>
          </a:p>
          <a:p>
            <a:pPr lvl="1"/>
            <a:r>
              <a:rPr lang="en-US" dirty="0">
                <a:ea typeface="Open Sans" panose="020B0606030504020204" pitchFamily="34" charset="0"/>
                <a:cs typeface="Open Sans" panose="020B0606030504020204" pitchFamily="34" charset="0"/>
              </a:rPr>
              <a:t>Store the state in a backend (except for testing).</a:t>
            </a:r>
          </a:p>
          <a:p>
            <a:pPr lvl="1"/>
            <a:r>
              <a:rPr lang="en-US" dirty="0">
                <a:ea typeface="Open Sans" panose="020B0606030504020204" pitchFamily="34" charset="0"/>
                <a:cs typeface="Open Sans" panose="020B0606030504020204" pitchFamily="34" charset="0"/>
              </a:rPr>
              <a:t>Use the CLI to explore the state.</a:t>
            </a:r>
          </a:p>
          <a:p>
            <a:r>
              <a:rPr lang="en-US" dirty="0">
                <a:ea typeface="Open Sans" panose="020B0606030504020204" pitchFamily="34" charset="0"/>
                <a:cs typeface="Open Sans" panose="020B0606030504020204" pitchFamily="34" charset="0"/>
              </a:rPr>
              <a:t>Don’t</a:t>
            </a:r>
          </a:p>
          <a:p>
            <a:pPr lvl="1"/>
            <a:r>
              <a:rPr lang="en-US" dirty="0">
                <a:ea typeface="Open Sans" panose="020B0606030504020204" pitchFamily="34" charset="0"/>
                <a:cs typeface="Open Sans" panose="020B0606030504020204" pitchFamily="34" charset="0"/>
              </a:rPr>
              <a:t> Edit the state file.</a:t>
            </a:r>
          </a:p>
          <a:p>
            <a:pPr lvl="1"/>
            <a:r>
              <a:rPr lang="en-US" dirty="0">
                <a:ea typeface="Open Sans" panose="020B0606030504020204" pitchFamily="34" charset="0"/>
                <a:cs typeface="Open Sans" panose="020B0606030504020204" pitchFamily="34" charset="0"/>
              </a:rPr>
              <a:t>Store state in VCS.</a:t>
            </a:r>
          </a:p>
          <a:p>
            <a:pPr marL="0" indent="0">
              <a:buNone/>
            </a:pPr>
            <a:endParaRPr lang="en-US"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Working with the State: Do’s and Don’t</a:t>
            </a:r>
            <a:endParaRPr lang="en-US" dirty="0">
              <a:latin typeface="Open Sans"/>
            </a:endParaRPr>
          </a:p>
        </p:txBody>
      </p:sp>
    </p:spTree>
    <p:extLst>
      <p:ext uri="{BB962C8B-B14F-4D97-AF65-F5344CB8AC3E}">
        <p14:creationId xmlns:p14="http://schemas.microsoft.com/office/powerpoint/2010/main" val="180529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A0935-9886-FDDC-4BE0-9518BDD04A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CE782F-D476-A639-3F77-952FFFBF41C2}"/>
              </a:ext>
            </a:extLst>
          </p:cNvPr>
          <p:cNvSpPr>
            <a:spLocks noGrp="1"/>
          </p:cNvSpPr>
          <p:nvPr>
            <p:ph type="title"/>
          </p:nvPr>
        </p:nvSpPr>
        <p:spPr/>
        <p:txBody>
          <a:bodyPr/>
          <a:lstStyle/>
          <a:p>
            <a:r>
              <a:rPr lang="en-US" dirty="0"/>
              <a:t>Demo: Setup Development Environment</a:t>
            </a:r>
          </a:p>
        </p:txBody>
      </p:sp>
      <p:pic>
        <p:nvPicPr>
          <p:cNvPr id="5" name="Picture 4">
            <a:extLst>
              <a:ext uri="{FF2B5EF4-FFF2-40B4-BE49-F238E27FC236}">
                <a16:creationId xmlns:a16="http://schemas.microsoft.com/office/drawing/2014/main" id="{551884F7-1B6E-CC47-46F0-750FA6132444}"/>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AAE726D6-37E5-1BB3-FB5B-4C2E3F590EC5}"/>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3082844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8F44B8F6-A489-2EA1-CAC8-3BE99E49E7EB}"/>
              </a:ext>
            </a:extLst>
          </p:cNvPr>
          <p:cNvPicPr>
            <a:picLocks noGrp="1" noChangeAspect="1"/>
          </p:cNvPicPr>
          <p:nvPr>
            <p:ph sz="half" idx="1"/>
          </p:nvPr>
        </p:nvPicPr>
        <p:blipFill>
          <a:blip r:embed="rId2"/>
          <a:stretch>
            <a:fillRect/>
          </a:stretch>
        </p:blipFill>
        <p:spPr>
          <a:xfrm>
            <a:off x="2107310" y="946150"/>
            <a:ext cx="5064317" cy="3394075"/>
          </a:xfrm>
          <a:prstGeom prst="rect">
            <a:avLst/>
          </a:prstGeom>
        </p:spPr>
      </p:pic>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lIns="91440" tIns="45720" rIns="91440" bIns="45720" anchor="t">
            <a:noAutofit/>
          </a:bodyPr>
          <a:lstStyle/>
          <a:p>
            <a:r>
              <a:rPr lang="en-US" dirty="0">
                <a:latin typeface="Open Sans"/>
                <a:ea typeface="Open Sans"/>
                <a:cs typeface="Open Sans"/>
              </a:rPr>
              <a:t>Working with the State: Commands</a:t>
            </a:r>
            <a:endParaRPr lang="en-US" dirty="0">
              <a:latin typeface="Open Sans"/>
            </a:endParaRPr>
          </a:p>
        </p:txBody>
      </p:sp>
      <p:sp>
        <p:nvSpPr>
          <p:cNvPr id="5" name="Rectangle 4">
            <a:extLst>
              <a:ext uri="{FF2B5EF4-FFF2-40B4-BE49-F238E27FC236}">
                <a16:creationId xmlns:a16="http://schemas.microsoft.com/office/drawing/2014/main" id="{1E6CEC74-CBE4-1914-73DC-911E29BC6F25}"/>
              </a:ext>
            </a:extLst>
          </p:cNvPr>
          <p:cNvSpPr/>
          <p:nvPr/>
        </p:nvSpPr>
        <p:spPr>
          <a:xfrm>
            <a:off x="2364059" y="3233854"/>
            <a:ext cx="3095578" cy="182880"/>
          </a:xfrm>
          <a:prstGeom prst="rect">
            <a:avLst/>
          </a:prstGeom>
          <a:solidFill>
            <a:schemeClr val="accent1">
              <a:alpha val="43890"/>
            </a:schemeClr>
          </a:solid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F7C60F-EEC3-055F-A133-C972103CCB03}"/>
              </a:ext>
            </a:extLst>
          </p:cNvPr>
          <p:cNvSpPr/>
          <p:nvPr/>
        </p:nvSpPr>
        <p:spPr>
          <a:xfrm>
            <a:off x="2364059" y="4139505"/>
            <a:ext cx="3095578" cy="182880"/>
          </a:xfrm>
          <a:prstGeom prst="rect">
            <a:avLst/>
          </a:prstGeom>
          <a:solidFill>
            <a:schemeClr val="accent1">
              <a:alpha val="43890"/>
            </a:schemeClr>
          </a:solid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54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A2036-026D-98AC-E418-7543CA0ECB0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50A1C7-3FA1-5D77-4EAF-14B3F30F202F}"/>
              </a:ext>
            </a:extLst>
          </p:cNvPr>
          <p:cNvSpPr>
            <a:spLocks noGrp="1"/>
          </p:cNvSpPr>
          <p:nvPr>
            <p:ph type="title"/>
          </p:nvPr>
        </p:nvSpPr>
        <p:spPr/>
        <p:txBody>
          <a:bodyPr/>
          <a:lstStyle/>
          <a:p>
            <a:r>
              <a:rPr lang="en-US" dirty="0"/>
              <a:t>Demo: Terraform State</a:t>
            </a:r>
          </a:p>
        </p:txBody>
      </p:sp>
      <p:pic>
        <p:nvPicPr>
          <p:cNvPr id="5" name="Picture 4">
            <a:extLst>
              <a:ext uri="{FF2B5EF4-FFF2-40B4-BE49-F238E27FC236}">
                <a16:creationId xmlns:a16="http://schemas.microsoft.com/office/drawing/2014/main" id="{9828634C-7B41-6B39-1D1B-0E14D501873A}"/>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77BB651B-D09A-DBD7-E3F8-5B04FC554E80}"/>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2726044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3: </a:t>
            </a:r>
            <a:r>
              <a:rPr lang="fr-FR" dirty="0" err="1"/>
              <a:t>Introduce</a:t>
            </a:r>
            <a:r>
              <a:rPr lang="fr-FR" dirty="0"/>
              <a:t> </a:t>
            </a:r>
            <a:r>
              <a:rPr lang="fr-FR" dirty="0" err="1"/>
              <a:t>Terraform</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3.4 Learning the Terraform features </a:t>
            </a:r>
          </a:p>
        </p:txBody>
      </p:sp>
    </p:spTree>
    <p:extLst>
      <p:ext uri="{BB962C8B-B14F-4D97-AF65-F5344CB8AC3E}">
        <p14:creationId xmlns:p14="http://schemas.microsoft.com/office/powerpoint/2010/main" val="1764050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Terraform CLI Features</a:t>
            </a:r>
          </a:p>
        </p:txBody>
      </p:sp>
      <p:pic>
        <p:nvPicPr>
          <p:cNvPr id="5" name="Picture 4">
            <a:extLst>
              <a:ext uri="{FF2B5EF4-FFF2-40B4-BE49-F238E27FC236}">
                <a16:creationId xmlns:a16="http://schemas.microsoft.com/office/drawing/2014/main" id="{542B24CD-9B3A-7525-B198-D040AECE0566}"/>
              </a:ext>
            </a:extLst>
          </p:cNvPr>
          <p:cNvPicPr>
            <a:picLocks noChangeAspect="1"/>
          </p:cNvPicPr>
          <p:nvPr/>
        </p:nvPicPr>
        <p:blipFill>
          <a:blip r:embed="rId2"/>
          <a:stretch>
            <a:fillRect/>
          </a:stretch>
        </p:blipFill>
        <p:spPr>
          <a:xfrm>
            <a:off x="2503547" y="911571"/>
            <a:ext cx="3714374" cy="4022424"/>
          </a:xfrm>
          <a:prstGeom prst="rect">
            <a:avLst/>
          </a:prstGeom>
        </p:spPr>
      </p:pic>
      <p:sp>
        <p:nvSpPr>
          <p:cNvPr id="6" name="Rectangle 5">
            <a:extLst>
              <a:ext uri="{FF2B5EF4-FFF2-40B4-BE49-F238E27FC236}">
                <a16:creationId xmlns:a16="http://schemas.microsoft.com/office/drawing/2014/main" id="{772873EE-BEBE-4349-0E95-BA20D7E55960}"/>
              </a:ext>
            </a:extLst>
          </p:cNvPr>
          <p:cNvSpPr/>
          <p:nvPr/>
        </p:nvSpPr>
        <p:spPr>
          <a:xfrm>
            <a:off x="2587083" y="1712827"/>
            <a:ext cx="3095578" cy="84750"/>
          </a:xfrm>
          <a:prstGeom prst="rect">
            <a:avLst/>
          </a:prstGeom>
          <a:solidFill>
            <a:schemeClr val="accent1">
              <a:alpha val="43890"/>
            </a:schemeClr>
          </a:solid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C71CE6-4EF8-7E05-A83C-688624D5201C}"/>
              </a:ext>
            </a:extLst>
          </p:cNvPr>
          <p:cNvSpPr/>
          <p:nvPr/>
        </p:nvSpPr>
        <p:spPr>
          <a:xfrm>
            <a:off x="2587083" y="1797577"/>
            <a:ext cx="3095578" cy="98130"/>
          </a:xfrm>
          <a:prstGeom prst="rect">
            <a:avLst/>
          </a:prstGeom>
          <a:solidFill>
            <a:schemeClr val="accent1">
              <a:alpha val="43890"/>
            </a:schemeClr>
          </a:solid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ABB25ED-207C-0E19-3752-AAB79896DB2C}"/>
              </a:ext>
            </a:extLst>
          </p:cNvPr>
          <p:cNvSpPr/>
          <p:nvPr/>
        </p:nvSpPr>
        <p:spPr>
          <a:xfrm>
            <a:off x="2587083" y="1895707"/>
            <a:ext cx="3095578" cy="98130"/>
          </a:xfrm>
          <a:prstGeom prst="rect">
            <a:avLst/>
          </a:prstGeom>
          <a:solidFill>
            <a:schemeClr val="accent1">
              <a:alpha val="43890"/>
            </a:schemeClr>
          </a:solid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698D6A-4831-EF48-BEB9-CA341C354F17}"/>
              </a:ext>
            </a:extLst>
          </p:cNvPr>
          <p:cNvSpPr/>
          <p:nvPr/>
        </p:nvSpPr>
        <p:spPr>
          <a:xfrm>
            <a:off x="2587083" y="2002756"/>
            <a:ext cx="3095578" cy="98130"/>
          </a:xfrm>
          <a:prstGeom prst="rect">
            <a:avLst/>
          </a:prstGeom>
          <a:solidFill>
            <a:schemeClr val="accent1">
              <a:alpha val="43890"/>
            </a:schemeClr>
          </a:solid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E36304-029B-EDAE-27A1-C4F518636F1D}"/>
              </a:ext>
            </a:extLst>
          </p:cNvPr>
          <p:cNvSpPr/>
          <p:nvPr/>
        </p:nvSpPr>
        <p:spPr>
          <a:xfrm>
            <a:off x="2587083" y="2109805"/>
            <a:ext cx="3095578" cy="98130"/>
          </a:xfrm>
          <a:prstGeom prst="rect">
            <a:avLst/>
          </a:prstGeom>
          <a:solidFill>
            <a:schemeClr val="accent1">
              <a:alpha val="43890"/>
            </a:schemeClr>
          </a:solid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8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3: </a:t>
            </a:r>
            <a:r>
              <a:rPr lang="fr-FR" dirty="0" err="1"/>
              <a:t>Introduce</a:t>
            </a:r>
            <a:r>
              <a:rPr lang="fr-FR" dirty="0"/>
              <a:t> </a:t>
            </a:r>
            <a:r>
              <a:rPr lang="fr-FR" dirty="0" err="1"/>
              <a:t>Terraform</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3.5 Discover if Terraform is multi-cloud</a:t>
            </a:r>
          </a:p>
        </p:txBody>
      </p:sp>
    </p:spTree>
    <p:extLst>
      <p:ext uri="{BB962C8B-B14F-4D97-AF65-F5344CB8AC3E}">
        <p14:creationId xmlns:p14="http://schemas.microsoft.com/office/powerpoint/2010/main" val="608798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anchor="ctr">
            <a:normAutofit/>
          </a:bodyPr>
          <a:lstStyle/>
          <a:p>
            <a:pPr marL="0" indent="0" algn="ctr">
              <a:buNone/>
            </a:pPr>
            <a:r>
              <a:rPr lang="en-US" sz="4000" b="1" dirty="0"/>
              <a:t>Yes!</a:t>
            </a:r>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a:lstStyle/>
          <a:p>
            <a:pPr marL="0" indent="0">
              <a:buNone/>
            </a:pPr>
            <a:r>
              <a:rPr lang="en-US" dirty="0"/>
              <a:t>But…</a:t>
            </a:r>
          </a:p>
          <a:p>
            <a:r>
              <a:rPr lang="en-US" dirty="0"/>
              <a:t>Providers are cloud specific.</a:t>
            </a:r>
          </a:p>
          <a:p>
            <a:r>
              <a:rPr lang="en-US" dirty="0"/>
              <a:t>Similar resources are configured very differently.</a:t>
            </a:r>
          </a:p>
          <a:p>
            <a:r>
              <a:rPr lang="en-US" dirty="0"/>
              <a:t>Configs are not portable.</a:t>
            </a: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Is Terraform Multi-Cloud?</a:t>
            </a:r>
          </a:p>
        </p:txBody>
      </p:sp>
    </p:spTree>
    <p:extLst>
      <p:ext uri="{BB962C8B-B14F-4D97-AF65-F5344CB8AC3E}">
        <p14:creationId xmlns:p14="http://schemas.microsoft.com/office/powerpoint/2010/main" val="13016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95735-C910-9437-5DDF-DA46F26CE4F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305CCB-A3E5-55D5-2729-6B5A3E4ABC93}"/>
              </a:ext>
            </a:extLst>
          </p:cNvPr>
          <p:cNvSpPr>
            <a:spLocks noGrp="1"/>
          </p:cNvSpPr>
          <p:nvPr>
            <p:ph type="title"/>
          </p:nvPr>
        </p:nvSpPr>
        <p:spPr/>
        <p:txBody>
          <a:bodyPr/>
          <a:lstStyle/>
          <a:p>
            <a:r>
              <a:rPr lang="en-US" dirty="0"/>
              <a:t>Is Terraform Multi-Cloud?</a:t>
            </a:r>
          </a:p>
        </p:txBody>
      </p:sp>
      <p:pic>
        <p:nvPicPr>
          <p:cNvPr id="9" name="Picture 8">
            <a:extLst>
              <a:ext uri="{FF2B5EF4-FFF2-40B4-BE49-F238E27FC236}">
                <a16:creationId xmlns:a16="http://schemas.microsoft.com/office/drawing/2014/main" id="{3DF14454-017E-D328-450D-EC39183BAD9A}"/>
              </a:ext>
            </a:extLst>
          </p:cNvPr>
          <p:cNvPicPr>
            <a:picLocks noChangeAspect="1"/>
          </p:cNvPicPr>
          <p:nvPr/>
        </p:nvPicPr>
        <p:blipFill>
          <a:blip r:embed="rId2"/>
          <a:stretch>
            <a:fillRect/>
          </a:stretch>
        </p:blipFill>
        <p:spPr>
          <a:xfrm>
            <a:off x="2613844" y="1075657"/>
            <a:ext cx="5012907" cy="3304356"/>
          </a:xfrm>
          <a:prstGeom prst="rect">
            <a:avLst/>
          </a:prstGeom>
        </p:spPr>
      </p:pic>
    </p:spTree>
    <p:extLst>
      <p:ext uri="{BB962C8B-B14F-4D97-AF65-F5344CB8AC3E}">
        <p14:creationId xmlns:p14="http://schemas.microsoft.com/office/powerpoint/2010/main" val="1432891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E5B15-B9C6-B407-695F-3378E89016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81C00A-1B12-1A91-4EE6-7E5ED924485F}"/>
              </a:ext>
            </a:extLst>
          </p:cNvPr>
          <p:cNvSpPr>
            <a:spLocks noGrp="1"/>
          </p:cNvSpPr>
          <p:nvPr>
            <p:ph type="title"/>
          </p:nvPr>
        </p:nvSpPr>
        <p:spPr/>
        <p:txBody>
          <a:bodyPr/>
          <a:lstStyle/>
          <a:p>
            <a:r>
              <a:rPr lang="en-US" dirty="0"/>
              <a:t>Is Terraform Multi-Cloud?</a:t>
            </a:r>
          </a:p>
        </p:txBody>
      </p:sp>
      <p:pic>
        <p:nvPicPr>
          <p:cNvPr id="2" name="Picture 1">
            <a:extLst>
              <a:ext uri="{FF2B5EF4-FFF2-40B4-BE49-F238E27FC236}">
                <a16:creationId xmlns:a16="http://schemas.microsoft.com/office/drawing/2014/main" id="{D173A35C-7AB2-5EB7-1608-3C0C3E7FB354}"/>
              </a:ext>
            </a:extLst>
          </p:cNvPr>
          <p:cNvPicPr>
            <a:picLocks noChangeAspect="1"/>
          </p:cNvPicPr>
          <p:nvPr/>
        </p:nvPicPr>
        <p:blipFill>
          <a:blip r:embed="rId2"/>
          <a:stretch>
            <a:fillRect/>
          </a:stretch>
        </p:blipFill>
        <p:spPr>
          <a:xfrm>
            <a:off x="4052283" y="1146344"/>
            <a:ext cx="2235258" cy="3394989"/>
          </a:xfrm>
          <a:prstGeom prst="rect">
            <a:avLst/>
          </a:prstGeom>
        </p:spPr>
      </p:pic>
    </p:spTree>
    <p:extLst>
      <p:ext uri="{BB962C8B-B14F-4D97-AF65-F5344CB8AC3E}">
        <p14:creationId xmlns:p14="http://schemas.microsoft.com/office/powerpoint/2010/main" val="3420920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3ED5A-85AF-B604-44CB-BE5C830CA7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4BCBEC-A881-A954-6BC5-4495AD4828DB}"/>
              </a:ext>
            </a:extLst>
          </p:cNvPr>
          <p:cNvSpPr>
            <a:spLocks noGrp="1"/>
          </p:cNvSpPr>
          <p:nvPr>
            <p:ph type="title"/>
          </p:nvPr>
        </p:nvSpPr>
        <p:spPr/>
        <p:txBody>
          <a:bodyPr/>
          <a:lstStyle/>
          <a:p>
            <a:r>
              <a:rPr lang="en-US" dirty="0"/>
              <a:t>Is Terraform Multi-Cloud?</a:t>
            </a:r>
          </a:p>
        </p:txBody>
      </p:sp>
      <p:pic>
        <p:nvPicPr>
          <p:cNvPr id="3" name="Picture 2">
            <a:extLst>
              <a:ext uri="{FF2B5EF4-FFF2-40B4-BE49-F238E27FC236}">
                <a16:creationId xmlns:a16="http://schemas.microsoft.com/office/drawing/2014/main" id="{396B2CD8-2DA2-7D5F-0FB4-3C0DECD59CDB}"/>
              </a:ext>
            </a:extLst>
          </p:cNvPr>
          <p:cNvPicPr>
            <a:picLocks noChangeAspect="1"/>
          </p:cNvPicPr>
          <p:nvPr/>
        </p:nvPicPr>
        <p:blipFill>
          <a:blip r:embed="rId2"/>
          <a:stretch>
            <a:fillRect/>
          </a:stretch>
        </p:blipFill>
        <p:spPr>
          <a:xfrm>
            <a:off x="3024211" y="951009"/>
            <a:ext cx="4350634" cy="3764283"/>
          </a:xfrm>
          <a:prstGeom prst="rect">
            <a:avLst/>
          </a:prstGeom>
        </p:spPr>
      </p:pic>
    </p:spTree>
    <p:extLst>
      <p:ext uri="{BB962C8B-B14F-4D97-AF65-F5344CB8AC3E}">
        <p14:creationId xmlns:p14="http://schemas.microsoft.com/office/powerpoint/2010/main" val="5834369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3: </a:t>
            </a:r>
            <a:r>
              <a:rPr lang="fr-FR" dirty="0" err="1"/>
              <a:t>Introduce</a:t>
            </a:r>
            <a:r>
              <a:rPr lang="fr-FR" dirty="0"/>
              <a:t> </a:t>
            </a:r>
            <a:r>
              <a:rPr lang="fr-FR" dirty="0" err="1"/>
              <a:t>Terraform</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3.6 Review: How did “Hello Terraform” work</a:t>
            </a:r>
          </a:p>
        </p:txBody>
      </p:sp>
    </p:spTree>
    <p:extLst>
      <p:ext uri="{BB962C8B-B14F-4D97-AF65-F5344CB8AC3E}">
        <p14:creationId xmlns:p14="http://schemas.microsoft.com/office/powerpoint/2010/main" val="2431566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p:txBody>
          <a:bodyPr/>
          <a:lstStyle/>
          <a:p>
            <a:r>
              <a:rPr lang="en-US" dirty="0"/>
              <a:t>Lesson 1: Say Hello to Terraform</a:t>
            </a:r>
            <a:br>
              <a:rPr lang="en-US" dirty="0"/>
            </a:b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1.2 Downloading the example code</a:t>
            </a:r>
          </a:p>
        </p:txBody>
      </p:sp>
    </p:spTree>
    <p:extLst>
      <p:ext uri="{BB962C8B-B14F-4D97-AF65-F5344CB8AC3E}">
        <p14:creationId xmlns:p14="http://schemas.microsoft.com/office/powerpoint/2010/main" val="1082499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4F80E-44DC-7B21-8E30-70FCFC0DF7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2B37497-0B10-CE3D-B7A7-4C8B18C31E37}"/>
              </a:ext>
            </a:extLst>
          </p:cNvPr>
          <p:cNvSpPr>
            <a:spLocks noGrp="1"/>
          </p:cNvSpPr>
          <p:nvPr>
            <p:ph type="title"/>
          </p:nvPr>
        </p:nvSpPr>
        <p:spPr/>
        <p:txBody>
          <a:bodyPr/>
          <a:lstStyle/>
          <a:p>
            <a:r>
              <a:rPr lang="en-US" dirty="0"/>
              <a:t>Demo: Hello Terraform</a:t>
            </a:r>
          </a:p>
        </p:txBody>
      </p:sp>
      <p:pic>
        <p:nvPicPr>
          <p:cNvPr id="5" name="Picture 4">
            <a:extLst>
              <a:ext uri="{FF2B5EF4-FFF2-40B4-BE49-F238E27FC236}">
                <a16:creationId xmlns:a16="http://schemas.microsoft.com/office/drawing/2014/main" id="{950D6378-32F8-41D9-DADB-2118843EB6F9}"/>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3019AA13-0426-827E-31E5-5C4D2A7CEB25}"/>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1690545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a picture&#10;&#10;Description automatically generated">
            <a:extLst>
              <a:ext uri="{FF2B5EF4-FFF2-40B4-BE49-F238E27FC236}">
                <a16:creationId xmlns:a16="http://schemas.microsoft.com/office/drawing/2014/main" id="{814B746A-DAD6-5791-A49F-BA0D985BBF8F}"/>
              </a:ext>
            </a:extLst>
          </p:cNvPr>
          <p:cNvPicPr>
            <a:picLocks noGrp="1" noChangeAspect="1"/>
          </p:cNvPicPr>
          <p:nvPr>
            <p:ph type="pic" sz="quarter" idx="10"/>
          </p:nvPr>
        </p:nvPicPr>
        <p:blipFill>
          <a:blip r:embed="rId3"/>
          <a:srcRect l="10727" r="10727"/>
          <a:stretch>
            <a:fillRect/>
          </a:stretch>
        </p:blipFill>
        <p:spPr/>
      </p:pic>
      <p:sp>
        <p:nvSpPr>
          <p:cNvPr id="3" name="Text Placeholder 2">
            <a:extLst>
              <a:ext uri="{FF2B5EF4-FFF2-40B4-BE49-F238E27FC236}">
                <a16:creationId xmlns:a16="http://schemas.microsoft.com/office/drawing/2014/main" id="{3C26289F-11A7-254E-BAFD-7335F7BE1624}"/>
              </a:ext>
            </a:extLst>
          </p:cNvPr>
          <p:cNvSpPr>
            <a:spLocks noGrp="1"/>
          </p:cNvSpPr>
          <p:nvPr>
            <p:ph type="body" sz="quarter" idx="11"/>
          </p:nvPr>
        </p:nvSpPr>
        <p:spPr/>
        <p:txBody>
          <a:bodyPr/>
          <a:lstStyle/>
          <a:p>
            <a:r>
              <a:rPr lang="fr-FR" dirty="0"/>
              <a:t>Lesson 4: </a:t>
            </a:r>
            <a:r>
              <a:rPr lang="fr-FR" dirty="0" err="1"/>
              <a:t>Learn</a:t>
            </a:r>
            <a:r>
              <a:rPr lang="fr-FR" dirty="0"/>
              <a:t> HCL</a:t>
            </a:r>
            <a:endParaRPr lang="en-US" dirty="0"/>
          </a:p>
        </p:txBody>
      </p:sp>
      <p:sp>
        <p:nvSpPr>
          <p:cNvPr id="4" name="Text Placeholder 3">
            <a:extLst>
              <a:ext uri="{FF2B5EF4-FFF2-40B4-BE49-F238E27FC236}">
                <a16:creationId xmlns:a16="http://schemas.microsoft.com/office/drawing/2014/main" id="{6824B3CE-C245-3C43-86DD-8F772F163ACE}"/>
              </a:ext>
            </a:extLst>
          </p:cNvPr>
          <p:cNvSpPr>
            <a:spLocks noGrp="1"/>
          </p:cNvSpPr>
          <p:nvPr>
            <p:ph type="body" sz="quarter" idx="12"/>
          </p:nvPr>
        </p:nvSpPr>
        <p:spPr/>
        <p:txBody>
          <a:bodyPr/>
          <a:lstStyle/>
          <a:p>
            <a:r>
              <a:rPr lang="en-US" dirty="0"/>
              <a:t>4.1 Learning the basics: Overview of HCL structure</a:t>
            </a:r>
          </a:p>
          <a:p>
            <a:endParaRPr lang="en-US" dirty="0"/>
          </a:p>
          <a:p>
            <a:r>
              <a:rPr lang="en-US" dirty="0"/>
              <a:t>4.2 Learning Terraform providers</a:t>
            </a:r>
          </a:p>
          <a:p>
            <a:endParaRPr lang="en-US" dirty="0"/>
          </a:p>
          <a:p>
            <a:r>
              <a:rPr lang="en-US" dirty="0"/>
              <a:t>4.3 Learning Terraform data sources and resources</a:t>
            </a:r>
          </a:p>
          <a:p>
            <a:endParaRPr lang="en-US" dirty="0"/>
          </a:p>
          <a:p>
            <a:r>
              <a:rPr lang="en-US" dirty="0"/>
              <a:t>4.4 Learning about dependencies in Terraform </a:t>
            </a:r>
          </a:p>
          <a:p>
            <a:endParaRPr lang="en-US" dirty="0"/>
          </a:p>
          <a:p>
            <a:r>
              <a:rPr lang="en-US" dirty="0"/>
              <a:t>4.5 Learning Terraform outputs </a:t>
            </a:r>
          </a:p>
          <a:p>
            <a:endParaRPr lang="en-US" dirty="0"/>
          </a:p>
          <a:p>
            <a:r>
              <a:rPr lang="en-US" dirty="0"/>
              <a:t>4.6 Learning about interpolation in HCL</a:t>
            </a:r>
          </a:p>
        </p:txBody>
      </p:sp>
    </p:spTree>
    <p:extLst>
      <p:ext uri="{BB962C8B-B14F-4D97-AF65-F5344CB8AC3E}">
        <p14:creationId xmlns:p14="http://schemas.microsoft.com/office/powerpoint/2010/main" val="1656959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4: </a:t>
            </a:r>
            <a:r>
              <a:rPr lang="fr-FR" dirty="0" err="1"/>
              <a:t>Learn</a:t>
            </a:r>
            <a:r>
              <a:rPr lang="fr-FR" dirty="0"/>
              <a:t> HCL</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4.1 Learning the basics: Overview of HCL structure</a:t>
            </a:r>
          </a:p>
        </p:txBody>
      </p:sp>
    </p:spTree>
    <p:extLst>
      <p:ext uri="{BB962C8B-B14F-4D97-AF65-F5344CB8AC3E}">
        <p14:creationId xmlns:p14="http://schemas.microsoft.com/office/powerpoint/2010/main" val="1188178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a:lstStyle/>
          <a:p>
            <a:r>
              <a:rPr lang="en-US" dirty="0"/>
              <a:t>What is HCL?</a:t>
            </a:r>
          </a:p>
          <a:p>
            <a:pPr lvl="1"/>
            <a:r>
              <a:rPr lang="en-US" dirty="0" err="1"/>
              <a:t>Hashicorp</a:t>
            </a:r>
            <a:r>
              <a:rPr lang="en-US" dirty="0"/>
              <a:t> Configuration Language</a:t>
            </a:r>
          </a:p>
          <a:p>
            <a:pPr lvl="1"/>
            <a:r>
              <a:rPr lang="en-US" dirty="0"/>
              <a:t>Domain Specific Language</a:t>
            </a:r>
          </a:p>
          <a:p>
            <a:pPr lvl="1"/>
            <a:r>
              <a:rPr lang="en-US" dirty="0"/>
              <a:t>General purpose configuration format</a:t>
            </a:r>
          </a:p>
          <a:p>
            <a:pPr lvl="1"/>
            <a:r>
              <a:rPr lang="en-US" dirty="0"/>
              <a:t>Specific implementations per applications</a:t>
            </a:r>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a:lstStyle/>
          <a:p>
            <a:r>
              <a:rPr lang="en-US" dirty="0"/>
              <a:t>What uses HCL?</a:t>
            </a:r>
          </a:p>
          <a:p>
            <a:pPr lvl="1"/>
            <a:r>
              <a:rPr lang="en-US" dirty="0"/>
              <a:t>Terraform</a:t>
            </a:r>
          </a:p>
          <a:p>
            <a:pPr lvl="1"/>
            <a:r>
              <a:rPr lang="en-US" dirty="0"/>
              <a:t>Packer</a:t>
            </a:r>
          </a:p>
          <a:p>
            <a:pPr lvl="1"/>
            <a:r>
              <a:rPr lang="en-US" dirty="0" err="1"/>
              <a:t>Terrargrunt</a:t>
            </a:r>
            <a:endParaRPr lang="en-US" dirty="0"/>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HCL</a:t>
            </a:r>
          </a:p>
        </p:txBody>
      </p:sp>
    </p:spTree>
    <p:extLst>
      <p:ext uri="{BB962C8B-B14F-4D97-AF65-F5344CB8AC3E}">
        <p14:creationId xmlns:p14="http://schemas.microsoft.com/office/powerpoint/2010/main" val="798138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B1FA7-D526-C339-7530-4B7B94AFF7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87F2FB5-CBBE-F1DA-9FF3-16084C014B93}"/>
              </a:ext>
            </a:extLst>
          </p:cNvPr>
          <p:cNvSpPr>
            <a:spLocks noGrp="1"/>
          </p:cNvSpPr>
          <p:nvPr>
            <p:ph type="title"/>
          </p:nvPr>
        </p:nvSpPr>
        <p:spPr/>
        <p:txBody>
          <a:bodyPr/>
          <a:lstStyle/>
          <a:p>
            <a:r>
              <a:rPr lang="en-US" dirty="0"/>
              <a:t>HCL Syntax</a:t>
            </a:r>
          </a:p>
        </p:txBody>
      </p:sp>
      <p:sp>
        <p:nvSpPr>
          <p:cNvPr id="5" name="TextBox 4">
            <a:extLst>
              <a:ext uri="{FF2B5EF4-FFF2-40B4-BE49-F238E27FC236}">
                <a16:creationId xmlns:a16="http://schemas.microsoft.com/office/drawing/2014/main" id="{25AA49F7-8EA9-400F-0C4E-B1AB9B7B7D51}"/>
              </a:ext>
            </a:extLst>
          </p:cNvPr>
          <p:cNvSpPr txBox="1"/>
          <p:nvPr/>
        </p:nvSpPr>
        <p:spPr>
          <a:xfrm>
            <a:off x="1753126" y="252248"/>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pic>
        <p:nvPicPr>
          <p:cNvPr id="10" name="Picture 9">
            <a:extLst>
              <a:ext uri="{FF2B5EF4-FFF2-40B4-BE49-F238E27FC236}">
                <a16:creationId xmlns:a16="http://schemas.microsoft.com/office/drawing/2014/main" id="{63EEFD99-6F64-7D40-0008-EDE87DD9EBFB}"/>
              </a:ext>
            </a:extLst>
          </p:cNvPr>
          <p:cNvPicPr>
            <a:picLocks noChangeAspect="1"/>
          </p:cNvPicPr>
          <p:nvPr/>
        </p:nvPicPr>
        <p:blipFill>
          <a:blip r:embed="rId2"/>
          <a:stretch>
            <a:fillRect/>
          </a:stretch>
        </p:blipFill>
        <p:spPr>
          <a:xfrm>
            <a:off x="681231" y="882200"/>
            <a:ext cx="7772400" cy="3820534"/>
          </a:xfrm>
          <a:prstGeom prst="rect">
            <a:avLst/>
          </a:prstGeom>
        </p:spPr>
      </p:pic>
      <p:sp>
        <p:nvSpPr>
          <p:cNvPr id="11" name="Rectangle 10">
            <a:extLst>
              <a:ext uri="{FF2B5EF4-FFF2-40B4-BE49-F238E27FC236}">
                <a16:creationId xmlns:a16="http://schemas.microsoft.com/office/drawing/2014/main" id="{DCCB8E52-A7FD-17BB-A136-CE30A8054B06}"/>
              </a:ext>
            </a:extLst>
          </p:cNvPr>
          <p:cNvSpPr/>
          <p:nvPr/>
        </p:nvSpPr>
        <p:spPr>
          <a:xfrm>
            <a:off x="793342" y="1008993"/>
            <a:ext cx="6753531" cy="3417964"/>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8E06230-A5D0-5A19-C6F4-2B3947D5B932}"/>
              </a:ext>
            </a:extLst>
          </p:cNvPr>
          <p:cNvSpPr txBox="1"/>
          <p:nvPr/>
        </p:nvSpPr>
        <p:spPr>
          <a:xfrm>
            <a:off x="5436000" y="1216800"/>
            <a:ext cx="1850400" cy="525600"/>
          </a:xfrm>
          <a:prstGeom prst="rect">
            <a:avLst/>
          </a:prstGeom>
        </p:spPr>
        <p:txBody>
          <a:bodyPr vert="horz" wrap="square" lIns="91440" tIns="45720" rIns="91440" bIns="45720" rtlCol="0">
            <a:normAutofit/>
          </a:bodyPr>
          <a:lstStyle/>
          <a:p>
            <a:pPr algn="l"/>
            <a:endParaRPr lang="en-US" sz="1200" b="0" baseline="0" dirty="0">
              <a:solidFill>
                <a:srgbClr val="FF0000"/>
              </a:solidFill>
              <a:latin typeface="Open Sans" panose="020B0606030504020204" pitchFamily="34" charset="0"/>
            </a:endParaRPr>
          </a:p>
        </p:txBody>
      </p:sp>
      <p:sp>
        <p:nvSpPr>
          <p:cNvPr id="13" name="TextBox 12">
            <a:extLst>
              <a:ext uri="{FF2B5EF4-FFF2-40B4-BE49-F238E27FC236}">
                <a16:creationId xmlns:a16="http://schemas.microsoft.com/office/drawing/2014/main" id="{795F64CF-9162-5003-9BF4-2EA6D16C8D48}"/>
              </a:ext>
            </a:extLst>
          </p:cNvPr>
          <p:cNvSpPr txBox="1"/>
          <p:nvPr/>
        </p:nvSpPr>
        <p:spPr>
          <a:xfrm>
            <a:off x="7546873" y="1188000"/>
            <a:ext cx="1053458" cy="312407"/>
          </a:xfrm>
          <a:prstGeom prst="rect">
            <a:avLst/>
          </a:prstGeom>
        </p:spPr>
        <p:txBody>
          <a:bodyPr vert="horz" wrap="square" lIns="91440" tIns="45720" rIns="91440" bIns="45720" rtlCol="0">
            <a:noAutofit/>
          </a:bodyPr>
          <a:lstStyle/>
          <a:p>
            <a:pPr algn="l"/>
            <a:r>
              <a:rPr lang="en-US" sz="2400" b="0" baseline="0" dirty="0">
                <a:solidFill>
                  <a:srgbClr val="FF0000"/>
                </a:solidFill>
                <a:latin typeface="Open Sans" panose="020B0606030504020204" pitchFamily="34" charset="0"/>
              </a:rPr>
              <a:t>Block</a:t>
            </a:r>
          </a:p>
        </p:txBody>
      </p:sp>
    </p:spTree>
    <p:extLst>
      <p:ext uri="{BB962C8B-B14F-4D97-AF65-F5344CB8AC3E}">
        <p14:creationId xmlns:p14="http://schemas.microsoft.com/office/powerpoint/2010/main" val="1678724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7A5E1-F29C-AE3E-B2FD-76DC85C1EF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C68289-67C7-008D-646C-8CEB18F8B504}"/>
              </a:ext>
            </a:extLst>
          </p:cNvPr>
          <p:cNvSpPr>
            <a:spLocks noGrp="1"/>
          </p:cNvSpPr>
          <p:nvPr>
            <p:ph type="title"/>
          </p:nvPr>
        </p:nvSpPr>
        <p:spPr/>
        <p:txBody>
          <a:bodyPr/>
          <a:lstStyle/>
          <a:p>
            <a:r>
              <a:rPr lang="en-US" dirty="0"/>
              <a:t>HCL Syntax</a:t>
            </a:r>
          </a:p>
        </p:txBody>
      </p:sp>
      <p:sp>
        <p:nvSpPr>
          <p:cNvPr id="5" name="TextBox 4">
            <a:extLst>
              <a:ext uri="{FF2B5EF4-FFF2-40B4-BE49-F238E27FC236}">
                <a16:creationId xmlns:a16="http://schemas.microsoft.com/office/drawing/2014/main" id="{1846AEEB-2B94-B19F-FBD7-6CA33CC4A1EB}"/>
              </a:ext>
            </a:extLst>
          </p:cNvPr>
          <p:cNvSpPr txBox="1"/>
          <p:nvPr/>
        </p:nvSpPr>
        <p:spPr>
          <a:xfrm>
            <a:off x="1753126" y="252248"/>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pic>
        <p:nvPicPr>
          <p:cNvPr id="10" name="Picture 9">
            <a:extLst>
              <a:ext uri="{FF2B5EF4-FFF2-40B4-BE49-F238E27FC236}">
                <a16:creationId xmlns:a16="http://schemas.microsoft.com/office/drawing/2014/main" id="{F1D0A95A-B804-134D-3201-66BDAEFC3B73}"/>
              </a:ext>
            </a:extLst>
          </p:cNvPr>
          <p:cNvPicPr>
            <a:picLocks noChangeAspect="1"/>
          </p:cNvPicPr>
          <p:nvPr/>
        </p:nvPicPr>
        <p:blipFill>
          <a:blip r:embed="rId2"/>
          <a:stretch>
            <a:fillRect/>
          </a:stretch>
        </p:blipFill>
        <p:spPr>
          <a:xfrm>
            <a:off x="681231" y="882200"/>
            <a:ext cx="7772400" cy="3820534"/>
          </a:xfrm>
          <a:prstGeom prst="rect">
            <a:avLst/>
          </a:prstGeom>
        </p:spPr>
      </p:pic>
      <p:sp>
        <p:nvSpPr>
          <p:cNvPr id="11" name="Rectangle 10">
            <a:extLst>
              <a:ext uri="{FF2B5EF4-FFF2-40B4-BE49-F238E27FC236}">
                <a16:creationId xmlns:a16="http://schemas.microsoft.com/office/drawing/2014/main" id="{58FDAAB8-A517-C9BB-3428-59E7DF5F828E}"/>
              </a:ext>
            </a:extLst>
          </p:cNvPr>
          <p:cNvSpPr/>
          <p:nvPr/>
        </p:nvSpPr>
        <p:spPr>
          <a:xfrm>
            <a:off x="793343" y="1008993"/>
            <a:ext cx="949058" cy="312407"/>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EDEA8A1-DABF-8F3C-30D4-5FC2D3059507}"/>
              </a:ext>
            </a:extLst>
          </p:cNvPr>
          <p:cNvSpPr txBox="1"/>
          <p:nvPr/>
        </p:nvSpPr>
        <p:spPr>
          <a:xfrm>
            <a:off x="5436000" y="1216800"/>
            <a:ext cx="1850400" cy="525600"/>
          </a:xfrm>
          <a:prstGeom prst="rect">
            <a:avLst/>
          </a:prstGeom>
        </p:spPr>
        <p:txBody>
          <a:bodyPr vert="horz" wrap="square" lIns="91440" tIns="45720" rIns="91440" bIns="45720" rtlCol="0">
            <a:normAutofit/>
          </a:bodyPr>
          <a:lstStyle/>
          <a:p>
            <a:pPr algn="l"/>
            <a:endParaRPr lang="en-US" sz="1200" b="0" baseline="0" dirty="0">
              <a:solidFill>
                <a:srgbClr val="FF0000"/>
              </a:solidFill>
              <a:latin typeface="Open Sans" panose="020B0606030504020204" pitchFamily="34" charset="0"/>
            </a:endParaRPr>
          </a:p>
        </p:txBody>
      </p:sp>
      <p:sp>
        <p:nvSpPr>
          <p:cNvPr id="13" name="TextBox 12">
            <a:extLst>
              <a:ext uri="{FF2B5EF4-FFF2-40B4-BE49-F238E27FC236}">
                <a16:creationId xmlns:a16="http://schemas.microsoft.com/office/drawing/2014/main" id="{BD18F569-68E6-FF64-AAF9-7AEDEE9DC863}"/>
              </a:ext>
            </a:extLst>
          </p:cNvPr>
          <p:cNvSpPr txBox="1"/>
          <p:nvPr/>
        </p:nvSpPr>
        <p:spPr>
          <a:xfrm>
            <a:off x="7546873" y="1188000"/>
            <a:ext cx="1053458" cy="312407"/>
          </a:xfrm>
          <a:prstGeom prst="rect">
            <a:avLst/>
          </a:prstGeom>
        </p:spPr>
        <p:txBody>
          <a:bodyPr vert="horz" wrap="square" lIns="91440" tIns="45720" rIns="91440" bIns="45720" rtlCol="0">
            <a:noAutofit/>
          </a:bodyPr>
          <a:lstStyle/>
          <a:p>
            <a:pPr algn="l"/>
            <a:r>
              <a:rPr lang="en-US" sz="2400" dirty="0">
                <a:solidFill>
                  <a:srgbClr val="FF0000"/>
                </a:solidFill>
                <a:latin typeface="Open Sans" panose="020B0606030504020204" pitchFamily="34" charset="0"/>
              </a:rPr>
              <a:t>Type</a:t>
            </a:r>
            <a:endParaRPr lang="en-US" sz="2400" b="0" baseline="0" dirty="0">
              <a:solidFill>
                <a:srgbClr val="FF0000"/>
              </a:solidFill>
              <a:latin typeface="Open Sans" panose="020B0606030504020204" pitchFamily="34" charset="0"/>
            </a:endParaRPr>
          </a:p>
        </p:txBody>
      </p:sp>
    </p:spTree>
    <p:extLst>
      <p:ext uri="{BB962C8B-B14F-4D97-AF65-F5344CB8AC3E}">
        <p14:creationId xmlns:p14="http://schemas.microsoft.com/office/powerpoint/2010/main" val="2350665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78909-4188-C002-3864-AC4E59E58C5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0003E7-FACF-1638-688A-B0275CE3CC20}"/>
              </a:ext>
            </a:extLst>
          </p:cNvPr>
          <p:cNvSpPr>
            <a:spLocks noGrp="1"/>
          </p:cNvSpPr>
          <p:nvPr>
            <p:ph type="title"/>
          </p:nvPr>
        </p:nvSpPr>
        <p:spPr/>
        <p:txBody>
          <a:bodyPr/>
          <a:lstStyle/>
          <a:p>
            <a:r>
              <a:rPr lang="en-US" dirty="0"/>
              <a:t>HCL Syntax</a:t>
            </a:r>
          </a:p>
        </p:txBody>
      </p:sp>
      <p:sp>
        <p:nvSpPr>
          <p:cNvPr id="5" name="TextBox 4">
            <a:extLst>
              <a:ext uri="{FF2B5EF4-FFF2-40B4-BE49-F238E27FC236}">
                <a16:creationId xmlns:a16="http://schemas.microsoft.com/office/drawing/2014/main" id="{9BA1ABC7-5687-F6BA-972D-307B05D9CB7B}"/>
              </a:ext>
            </a:extLst>
          </p:cNvPr>
          <p:cNvSpPr txBox="1"/>
          <p:nvPr/>
        </p:nvSpPr>
        <p:spPr>
          <a:xfrm>
            <a:off x="1753126" y="252248"/>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pic>
        <p:nvPicPr>
          <p:cNvPr id="10" name="Picture 9">
            <a:extLst>
              <a:ext uri="{FF2B5EF4-FFF2-40B4-BE49-F238E27FC236}">
                <a16:creationId xmlns:a16="http://schemas.microsoft.com/office/drawing/2014/main" id="{65749318-DC5C-4A4F-C5F1-AF71AE213DC4}"/>
              </a:ext>
            </a:extLst>
          </p:cNvPr>
          <p:cNvPicPr>
            <a:picLocks noChangeAspect="1"/>
          </p:cNvPicPr>
          <p:nvPr/>
        </p:nvPicPr>
        <p:blipFill>
          <a:blip r:embed="rId2"/>
          <a:stretch>
            <a:fillRect/>
          </a:stretch>
        </p:blipFill>
        <p:spPr>
          <a:xfrm>
            <a:off x="681231" y="882200"/>
            <a:ext cx="7772400" cy="3820534"/>
          </a:xfrm>
          <a:prstGeom prst="rect">
            <a:avLst/>
          </a:prstGeom>
        </p:spPr>
      </p:pic>
      <p:sp>
        <p:nvSpPr>
          <p:cNvPr id="11" name="Rectangle 10">
            <a:extLst>
              <a:ext uri="{FF2B5EF4-FFF2-40B4-BE49-F238E27FC236}">
                <a16:creationId xmlns:a16="http://schemas.microsoft.com/office/drawing/2014/main" id="{E79AED36-D3DC-6AB3-424A-26771C38C8E5}"/>
              </a:ext>
            </a:extLst>
          </p:cNvPr>
          <p:cNvSpPr/>
          <p:nvPr/>
        </p:nvSpPr>
        <p:spPr>
          <a:xfrm>
            <a:off x="1771200" y="1011189"/>
            <a:ext cx="806400" cy="256011"/>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C9CE42-83AE-158A-3787-786204A8F82B}"/>
              </a:ext>
            </a:extLst>
          </p:cNvPr>
          <p:cNvSpPr txBox="1"/>
          <p:nvPr/>
        </p:nvSpPr>
        <p:spPr>
          <a:xfrm>
            <a:off x="5436000" y="1216800"/>
            <a:ext cx="1850400" cy="525600"/>
          </a:xfrm>
          <a:prstGeom prst="rect">
            <a:avLst/>
          </a:prstGeom>
        </p:spPr>
        <p:txBody>
          <a:bodyPr vert="horz" wrap="square" lIns="91440" tIns="45720" rIns="91440" bIns="45720" rtlCol="0">
            <a:normAutofit/>
          </a:bodyPr>
          <a:lstStyle/>
          <a:p>
            <a:pPr algn="l"/>
            <a:endParaRPr lang="en-US" sz="1200" b="0" baseline="0" dirty="0">
              <a:solidFill>
                <a:srgbClr val="FF0000"/>
              </a:solidFill>
              <a:latin typeface="Open Sans" panose="020B0606030504020204" pitchFamily="34" charset="0"/>
            </a:endParaRPr>
          </a:p>
        </p:txBody>
      </p:sp>
      <p:sp>
        <p:nvSpPr>
          <p:cNvPr id="13" name="TextBox 12">
            <a:extLst>
              <a:ext uri="{FF2B5EF4-FFF2-40B4-BE49-F238E27FC236}">
                <a16:creationId xmlns:a16="http://schemas.microsoft.com/office/drawing/2014/main" id="{584950AB-1120-85DA-89E9-FAA44CF12E00}"/>
              </a:ext>
            </a:extLst>
          </p:cNvPr>
          <p:cNvSpPr txBox="1"/>
          <p:nvPr/>
        </p:nvSpPr>
        <p:spPr>
          <a:xfrm>
            <a:off x="7423200" y="1188000"/>
            <a:ext cx="1177131" cy="312407"/>
          </a:xfrm>
          <a:prstGeom prst="rect">
            <a:avLst/>
          </a:prstGeom>
        </p:spPr>
        <p:txBody>
          <a:bodyPr vert="horz" wrap="square" lIns="91440" tIns="45720" rIns="91440" bIns="45720" rtlCol="0">
            <a:noAutofit/>
          </a:bodyPr>
          <a:lstStyle/>
          <a:p>
            <a:pPr algn="l"/>
            <a:r>
              <a:rPr lang="en-US" sz="2400" dirty="0">
                <a:solidFill>
                  <a:srgbClr val="FF0000"/>
                </a:solidFill>
                <a:latin typeface="Open Sans" panose="020B0606030504020204" pitchFamily="34" charset="0"/>
              </a:rPr>
              <a:t>Labels</a:t>
            </a:r>
            <a:endParaRPr lang="en-US" sz="2400" b="0" baseline="0" dirty="0">
              <a:solidFill>
                <a:srgbClr val="FF0000"/>
              </a:solidFill>
              <a:latin typeface="Open Sans" panose="020B0606030504020204" pitchFamily="34" charset="0"/>
            </a:endParaRPr>
          </a:p>
        </p:txBody>
      </p:sp>
      <p:sp>
        <p:nvSpPr>
          <p:cNvPr id="2" name="Rectangle 1">
            <a:extLst>
              <a:ext uri="{FF2B5EF4-FFF2-40B4-BE49-F238E27FC236}">
                <a16:creationId xmlns:a16="http://schemas.microsoft.com/office/drawing/2014/main" id="{06D98634-9DF2-3F0A-2AE1-6C666ACFEBC1}"/>
              </a:ext>
            </a:extLst>
          </p:cNvPr>
          <p:cNvSpPr/>
          <p:nvPr/>
        </p:nvSpPr>
        <p:spPr>
          <a:xfrm>
            <a:off x="2619416" y="1008378"/>
            <a:ext cx="1434184" cy="256011"/>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9393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33F5C-FD75-6CBC-45EF-5886C11561E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58BF60E-91FC-2759-8658-7C790F4C7B6A}"/>
              </a:ext>
            </a:extLst>
          </p:cNvPr>
          <p:cNvSpPr>
            <a:spLocks noGrp="1"/>
          </p:cNvSpPr>
          <p:nvPr>
            <p:ph type="title"/>
          </p:nvPr>
        </p:nvSpPr>
        <p:spPr/>
        <p:txBody>
          <a:bodyPr/>
          <a:lstStyle/>
          <a:p>
            <a:r>
              <a:rPr lang="en-US" dirty="0"/>
              <a:t>HCL Syntax</a:t>
            </a:r>
          </a:p>
        </p:txBody>
      </p:sp>
      <p:sp>
        <p:nvSpPr>
          <p:cNvPr id="5" name="TextBox 4">
            <a:extLst>
              <a:ext uri="{FF2B5EF4-FFF2-40B4-BE49-F238E27FC236}">
                <a16:creationId xmlns:a16="http://schemas.microsoft.com/office/drawing/2014/main" id="{0317E0E0-7B8C-D84F-B045-B7686B347EC0}"/>
              </a:ext>
            </a:extLst>
          </p:cNvPr>
          <p:cNvSpPr txBox="1"/>
          <p:nvPr/>
        </p:nvSpPr>
        <p:spPr>
          <a:xfrm>
            <a:off x="1753126" y="252248"/>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pic>
        <p:nvPicPr>
          <p:cNvPr id="10" name="Picture 9">
            <a:extLst>
              <a:ext uri="{FF2B5EF4-FFF2-40B4-BE49-F238E27FC236}">
                <a16:creationId xmlns:a16="http://schemas.microsoft.com/office/drawing/2014/main" id="{A958CC0B-1441-1D8E-054A-89B6DFF66950}"/>
              </a:ext>
            </a:extLst>
          </p:cNvPr>
          <p:cNvPicPr>
            <a:picLocks noChangeAspect="1"/>
          </p:cNvPicPr>
          <p:nvPr/>
        </p:nvPicPr>
        <p:blipFill>
          <a:blip r:embed="rId2"/>
          <a:stretch>
            <a:fillRect/>
          </a:stretch>
        </p:blipFill>
        <p:spPr>
          <a:xfrm>
            <a:off x="681231" y="882200"/>
            <a:ext cx="7772400" cy="3820534"/>
          </a:xfrm>
          <a:prstGeom prst="rect">
            <a:avLst/>
          </a:prstGeom>
        </p:spPr>
      </p:pic>
      <p:sp>
        <p:nvSpPr>
          <p:cNvPr id="11" name="Rectangle 10">
            <a:extLst>
              <a:ext uri="{FF2B5EF4-FFF2-40B4-BE49-F238E27FC236}">
                <a16:creationId xmlns:a16="http://schemas.microsoft.com/office/drawing/2014/main" id="{D590716F-FD5F-D3E5-7BD7-2D0959DD0EFB}"/>
              </a:ext>
            </a:extLst>
          </p:cNvPr>
          <p:cNvSpPr/>
          <p:nvPr/>
        </p:nvSpPr>
        <p:spPr>
          <a:xfrm>
            <a:off x="964800" y="1344203"/>
            <a:ext cx="6537600" cy="2774197"/>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B3AD1A-FE53-7FB2-BE2F-AEFCE4B6AE04}"/>
              </a:ext>
            </a:extLst>
          </p:cNvPr>
          <p:cNvSpPr txBox="1"/>
          <p:nvPr/>
        </p:nvSpPr>
        <p:spPr>
          <a:xfrm>
            <a:off x="5436000" y="1216800"/>
            <a:ext cx="1850400" cy="525600"/>
          </a:xfrm>
          <a:prstGeom prst="rect">
            <a:avLst/>
          </a:prstGeom>
        </p:spPr>
        <p:txBody>
          <a:bodyPr vert="horz" wrap="square" lIns="91440" tIns="45720" rIns="91440" bIns="45720" rtlCol="0">
            <a:normAutofit/>
          </a:bodyPr>
          <a:lstStyle/>
          <a:p>
            <a:pPr algn="l"/>
            <a:endParaRPr lang="en-US" sz="1200" b="0" baseline="0" dirty="0">
              <a:solidFill>
                <a:srgbClr val="FF0000"/>
              </a:solidFill>
              <a:latin typeface="Open Sans" panose="020B0606030504020204" pitchFamily="34" charset="0"/>
            </a:endParaRPr>
          </a:p>
        </p:txBody>
      </p:sp>
      <p:sp>
        <p:nvSpPr>
          <p:cNvPr id="13" name="TextBox 12">
            <a:extLst>
              <a:ext uri="{FF2B5EF4-FFF2-40B4-BE49-F238E27FC236}">
                <a16:creationId xmlns:a16="http://schemas.microsoft.com/office/drawing/2014/main" id="{A91171D5-13C4-3100-E998-AAA283441D51}"/>
              </a:ext>
            </a:extLst>
          </p:cNvPr>
          <p:cNvSpPr txBox="1"/>
          <p:nvPr/>
        </p:nvSpPr>
        <p:spPr>
          <a:xfrm>
            <a:off x="6796038" y="904393"/>
            <a:ext cx="1666731" cy="312407"/>
          </a:xfrm>
          <a:prstGeom prst="rect">
            <a:avLst/>
          </a:prstGeom>
        </p:spPr>
        <p:txBody>
          <a:bodyPr vert="horz" wrap="square" lIns="91440" tIns="45720" rIns="91440" bIns="45720" rtlCol="0">
            <a:noAutofit/>
          </a:bodyPr>
          <a:lstStyle/>
          <a:p>
            <a:pPr algn="l"/>
            <a:r>
              <a:rPr lang="en-US" sz="2400" dirty="0">
                <a:solidFill>
                  <a:srgbClr val="FF0000"/>
                </a:solidFill>
                <a:latin typeface="Open Sans" panose="020B0606030504020204" pitchFamily="34" charset="0"/>
              </a:rPr>
              <a:t>Attributes</a:t>
            </a:r>
            <a:endParaRPr lang="en-US" sz="2400" b="0" baseline="0" dirty="0">
              <a:solidFill>
                <a:srgbClr val="FF0000"/>
              </a:solidFill>
              <a:latin typeface="Open Sans" panose="020B0606030504020204" pitchFamily="34" charset="0"/>
            </a:endParaRPr>
          </a:p>
        </p:txBody>
      </p:sp>
    </p:spTree>
    <p:extLst>
      <p:ext uri="{BB962C8B-B14F-4D97-AF65-F5344CB8AC3E}">
        <p14:creationId xmlns:p14="http://schemas.microsoft.com/office/powerpoint/2010/main" val="3041575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4: </a:t>
            </a:r>
            <a:r>
              <a:rPr lang="fr-FR" dirty="0" err="1"/>
              <a:t>Learn</a:t>
            </a:r>
            <a:r>
              <a:rPr lang="fr-FR" dirty="0"/>
              <a:t> HCL</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4.2 Learning Terraform providers</a:t>
            </a:r>
          </a:p>
        </p:txBody>
      </p:sp>
    </p:spTree>
    <p:extLst>
      <p:ext uri="{BB962C8B-B14F-4D97-AF65-F5344CB8AC3E}">
        <p14:creationId xmlns:p14="http://schemas.microsoft.com/office/powerpoint/2010/main" val="41015856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vert="horz" lIns="91440" tIns="45720" rIns="91440" bIns="45720" rtlCol="0" anchor="t">
            <a:normAutofit/>
          </a:bodyPr>
          <a:lstStyle/>
          <a:p>
            <a:r>
              <a:rPr lang="en-US" dirty="0"/>
              <a:t>Plugins</a:t>
            </a:r>
          </a:p>
          <a:p>
            <a:r>
              <a:rPr lang="en-US" dirty="0"/>
              <a:t>Interface between Terraform Core and Cloud Service</a:t>
            </a:r>
          </a:p>
          <a:p>
            <a:r>
              <a:rPr lang="en-US" dirty="0">
                <a:latin typeface="Open Sans"/>
                <a:ea typeface="Open Sans"/>
                <a:cs typeface="Open Sans"/>
              </a:rPr>
              <a:t>Implement resources, data sources and functions</a:t>
            </a:r>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vert="horz" lIns="91440" tIns="45720" rIns="91440" bIns="45720" rtlCol="0" anchor="t">
            <a:normAutofit/>
          </a:bodyPr>
          <a:lstStyle/>
          <a:p>
            <a:r>
              <a:rPr lang="en-US" dirty="0">
                <a:latin typeface="Open Sans"/>
                <a:ea typeface="Open Sans"/>
                <a:cs typeface="Open Sans"/>
              </a:rPr>
              <a:t>General purpose clouds</a:t>
            </a:r>
            <a:endParaRPr lang="en-US" dirty="0"/>
          </a:p>
          <a:p>
            <a:pPr lvl="1"/>
            <a:r>
              <a:rPr lang="en-US" dirty="0"/>
              <a:t>AWS</a:t>
            </a:r>
          </a:p>
          <a:p>
            <a:pPr lvl="1"/>
            <a:r>
              <a:rPr lang="en-US" dirty="0"/>
              <a:t>GCP</a:t>
            </a:r>
          </a:p>
          <a:p>
            <a:pPr lvl="1"/>
            <a:r>
              <a:rPr lang="en-US" dirty="0"/>
              <a:t>Azure</a:t>
            </a:r>
          </a:p>
          <a:p>
            <a:r>
              <a:rPr lang="en-US" dirty="0">
                <a:latin typeface="Open Sans"/>
                <a:ea typeface="Open Sans"/>
                <a:cs typeface="Open Sans"/>
              </a:rPr>
              <a:t>Other services</a:t>
            </a:r>
            <a:endParaRPr lang="en-US" dirty="0">
              <a:ea typeface="Open Sans"/>
              <a:cs typeface="Open Sans"/>
            </a:endParaRPr>
          </a:p>
          <a:p>
            <a:pPr lvl="1"/>
            <a:r>
              <a:rPr lang="en-US" dirty="0"/>
              <a:t>GitHub</a:t>
            </a:r>
          </a:p>
          <a:p>
            <a:pPr lvl="1"/>
            <a:r>
              <a:rPr lang="en-US" dirty="0"/>
              <a:t>HTTP</a:t>
            </a:r>
          </a:p>
          <a:p>
            <a:pPr lvl="1"/>
            <a:r>
              <a:rPr lang="en-US" dirty="0"/>
              <a:t>Kubernetes</a:t>
            </a:r>
          </a:p>
          <a:p>
            <a:pPr lvl="1"/>
            <a:endParaRPr lang="en-US" dirty="0"/>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Terraform Providers</a:t>
            </a:r>
          </a:p>
        </p:txBody>
      </p:sp>
    </p:spTree>
    <p:extLst>
      <p:ext uri="{BB962C8B-B14F-4D97-AF65-F5344CB8AC3E}">
        <p14:creationId xmlns:p14="http://schemas.microsoft.com/office/powerpoint/2010/main" val="2320224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74FA4-0D35-DAF8-8CC2-0B15799194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405078D-75E3-32CB-7F8E-CFD3B06F8343}"/>
              </a:ext>
            </a:extLst>
          </p:cNvPr>
          <p:cNvSpPr>
            <a:spLocks noGrp="1"/>
          </p:cNvSpPr>
          <p:nvPr>
            <p:ph type="title"/>
          </p:nvPr>
        </p:nvSpPr>
        <p:spPr/>
        <p:txBody>
          <a:bodyPr/>
          <a:lstStyle/>
          <a:p>
            <a:r>
              <a:rPr lang="en-US" dirty="0"/>
              <a:t>Demo: Download Example Code</a:t>
            </a:r>
          </a:p>
        </p:txBody>
      </p:sp>
      <p:pic>
        <p:nvPicPr>
          <p:cNvPr id="5" name="Picture 4">
            <a:extLst>
              <a:ext uri="{FF2B5EF4-FFF2-40B4-BE49-F238E27FC236}">
                <a16:creationId xmlns:a16="http://schemas.microsoft.com/office/drawing/2014/main" id="{E9B74AAD-E688-8C2A-398B-DC7A99D4E077}"/>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DD98D3C2-0B77-F914-C626-FFC5A7221FE7}"/>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1963478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15071-5907-75FF-76F6-1C450B7CE75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70123C-E8A5-1CD8-66DE-E331170F90AA}"/>
              </a:ext>
            </a:extLst>
          </p:cNvPr>
          <p:cNvSpPr>
            <a:spLocks noGrp="1"/>
          </p:cNvSpPr>
          <p:nvPr>
            <p:ph sz="half" idx="1"/>
          </p:nvPr>
        </p:nvSpPr>
        <p:spPr/>
        <p:txBody>
          <a:bodyPr/>
          <a:lstStyle/>
          <a:p>
            <a:r>
              <a:rPr lang="en-US" dirty="0"/>
              <a:t>Authentication</a:t>
            </a:r>
          </a:p>
          <a:p>
            <a:r>
              <a:rPr lang="en-US" dirty="0"/>
              <a:t>Endpoints</a:t>
            </a:r>
          </a:p>
          <a:p>
            <a:r>
              <a:rPr lang="en-US" dirty="0"/>
              <a:t>Other options</a:t>
            </a:r>
          </a:p>
          <a:p>
            <a:r>
              <a:rPr lang="en-US" dirty="0"/>
              <a:t>Specific to each provider</a:t>
            </a:r>
          </a:p>
        </p:txBody>
      </p:sp>
      <p:sp>
        <p:nvSpPr>
          <p:cNvPr id="4" name="Title 3">
            <a:extLst>
              <a:ext uri="{FF2B5EF4-FFF2-40B4-BE49-F238E27FC236}">
                <a16:creationId xmlns:a16="http://schemas.microsoft.com/office/drawing/2014/main" id="{C8E052DA-35B8-B28B-59E3-74A69D3FD1E7}"/>
              </a:ext>
            </a:extLst>
          </p:cNvPr>
          <p:cNvSpPr>
            <a:spLocks noGrp="1"/>
          </p:cNvSpPr>
          <p:nvPr>
            <p:ph type="title"/>
          </p:nvPr>
        </p:nvSpPr>
        <p:spPr/>
        <p:txBody>
          <a:bodyPr/>
          <a:lstStyle/>
          <a:p>
            <a:r>
              <a:rPr lang="en-US" dirty="0"/>
              <a:t>Provider Configuration</a:t>
            </a:r>
          </a:p>
        </p:txBody>
      </p:sp>
    </p:spTree>
    <p:extLst>
      <p:ext uri="{BB962C8B-B14F-4D97-AF65-F5344CB8AC3E}">
        <p14:creationId xmlns:p14="http://schemas.microsoft.com/office/powerpoint/2010/main" val="37706103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FD569-7C33-F96B-02C3-E41EF15B75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C395344-161F-40C0-1CBA-85527F7F04BE}"/>
              </a:ext>
            </a:extLst>
          </p:cNvPr>
          <p:cNvSpPr>
            <a:spLocks noGrp="1"/>
          </p:cNvSpPr>
          <p:nvPr>
            <p:ph type="title"/>
          </p:nvPr>
        </p:nvSpPr>
        <p:spPr/>
        <p:txBody>
          <a:bodyPr/>
          <a:lstStyle/>
          <a:p>
            <a:r>
              <a:rPr lang="en-US" dirty="0"/>
              <a:t>AWS Provider</a:t>
            </a:r>
          </a:p>
        </p:txBody>
      </p:sp>
      <p:pic>
        <p:nvPicPr>
          <p:cNvPr id="6" name="Picture 5">
            <a:extLst>
              <a:ext uri="{FF2B5EF4-FFF2-40B4-BE49-F238E27FC236}">
                <a16:creationId xmlns:a16="http://schemas.microsoft.com/office/drawing/2014/main" id="{83762838-D8FE-3644-E030-625892BA5359}"/>
              </a:ext>
            </a:extLst>
          </p:cNvPr>
          <p:cNvPicPr>
            <a:picLocks noChangeAspect="1"/>
          </p:cNvPicPr>
          <p:nvPr/>
        </p:nvPicPr>
        <p:blipFill>
          <a:blip r:embed="rId2"/>
          <a:stretch>
            <a:fillRect/>
          </a:stretch>
        </p:blipFill>
        <p:spPr>
          <a:xfrm>
            <a:off x="2139950" y="1644650"/>
            <a:ext cx="4864100" cy="1854200"/>
          </a:xfrm>
          <a:prstGeom prst="rect">
            <a:avLst/>
          </a:prstGeom>
        </p:spPr>
      </p:pic>
    </p:spTree>
    <p:extLst>
      <p:ext uri="{BB962C8B-B14F-4D97-AF65-F5344CB8AC3E}">
        <p14:creationId xmlns:p14="http://schemas.microsoft.com/office/powerpoint/2010/main" val="27069453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45A51-FF7F-7141-2BC8-1CA382284F0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EEAD12-8FC7-5A28-C1D7-4598F0702DCD}"/>
              </a:ext>
            </a:extLst>
          </p:cNvPr>
          <p:cNvSpPr>
            <a:spLocks noGrp="1"/>
          </p:cNvSpPr>
          <p:nvPr>
            <p:ph type="title"/>
          </p:nvPr>
        </p:nvSpPr>
        <p:spPr/>
        <p:txBody>
          <a:bodyPr/>
          <a:lstStyle/>
          <a:p>
            <a:r>
              <a:rPr lang="en-US" dirty="0"/>
              <a:t>GCP Provider</a:t>
            </a:r>
          </a:p>
        </p:txBody>
      </p:sp>
      <p:pic>
        <p:nvPicPr>
          <p:cNvPr id="2" name="Picture 1">
            <a:extLst>
              <a:ext uri="{FF2B5EF4-FFF2-40B4-BE49-F238E27FC236}">
                <a16:creationId xmlns:a16="http://schemas.microsoft.com/office/drawing/2014/main" id="{9D29F3F9-2D77-17F5-478F-C47F4BCC3005}"/>
              </a:ext>
            </a:extLst>
          </p:cNvPr>
          <p:cNvPicPr>
            <a:picLocks noChangeAspect="1"/>
          </p:cNvPicPr>
          <p:nvPr/>
        </p:nvPicPr>
        <p:blipFill>
          <a:blip r:embed="rId2"/>
          <a:stretch>
            <a:fillRect/>
          </a:stretch>
        </p:blipFill>
        <p:spPr>
          <a:xfrm>
            <a:off x="1790700" y="1600200"/>
            <a:ext cx="5562600" cy="1943100"/>
          </a:xfrm>
          <a:prstGeom prst="rect">
            <a:avLst/>
          </a:prstGeom>
        </p:spPr>
      </p:pic>
    </p:spTree>
    <p:extLst>
      <p:ext uri="{BB962C8B-B14F-4D97-AF65-F5344CB8AC3E}">
        <p14:creationId xmlns:p14="http://schemas.microsoft.com/office/powerpoint/2010/main" val="4000185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05D0F-5C47-4CA1-F27D-62EBA6465BE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75434E-F886-EC8B-B3B0-4E3133CF84B2}"/>
              </a:ext>
            </a:extLst>
          </p:cNvPr>
          <p:cNvSpPr>
            <a:spLocks noGrp="1"/>
          </p:cNvSpPr>
          <p:nvPr>
            <p:ph type="title"/>
          </p:nvPr>
        </p:nvSpPr>
        <p:spPr/>
        <p:txBody>
          <a:bodyPr/>
          <a:lstStyle/>
          <a:p>
            <a:r>
              <a:rPr lang="en-US" dirty="0"/>
              <a:t>Azure Provider</a:t>
            </a:r>
          </a:p>
        </p:txBody>
      </p:sp>
      <p:pic>
        <p:nvPicPr>
          <p:cNvPr id="3" name="Picture 2">
            <a:extLst>
              <a:ext uri="{FF2B5EF4-FFF2-40B4-BE49-F238E27FC236}">
                <a16:creationId xmlns:a16="http://schemas.microsoft.com/office/drawing/2014/main" id="{D94E8A98-7376-44F8-0225-25FFA9BB1D8A}"/>
              </a:ext>
            </a:extLst>
          </p:cNvPr>
          <p:cNvPicPr>
            <a:picLocks noChangeAspect="1"/>
          </p:cNvPicPr>
          <p:nvPr/>
        </p:nvPicPr>
        <p:blipFill>
          <a:blip r:embed="rId2"/>
          <a:stretch>
            <a:fillRect/>
          </a:stretch>
        </p:blipFill>
        <p:spPr>
          <a:xfrm>
            <a:off x="1422400" y="1803400"/>
            <a:ext cx="6299200" cy="1536700"/>
          </a:xfrm>
          <a:prstGeom prst="rect">
            <a:avLst/>
          </a:prstGeom>
        </p:spPr>
      </p:pic>
    </p:spTree>
    <p:extLst>
      <p:ext uri="{BB962C8B-B14F-4D97-AF65-F5344CB8AC3E}">
        <p14:creationId xmlns:p14="http://schemas.microsoft.com/office/powerpoint/2010/main" val="16358307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8538B-F0D2-5BFB-1378-EE1548167B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CA6EC7-3CDB-6E89-9D63-9240C82CFC06}"/>
              </a:ext>
            </a:extLst>
          </p:cNvPr>
          <p:cNvSpPr>
            <a:spLocks noGrp="1"/>
          </p:cNvSpPr>
          <p:nvPr>
            <p:ph type="title"/>
          </p:nvPr>
        </p:nvSpPr>
        <p:spPr/>
        <p:txBody>
          <a:bodyPr/>
          <a:lstStyle/>
          <a:p>
            <a:r>
              <a:rPr lang="en-US" dirty="0"/>
              <a:t>Kubernetes Provider</a:t>
            </a:r>
          </a:p>
        </p:txBody>
      </p:sp>
      <p:pic>
        <p:nvPicPr>
          <p:cNvPr id="2" name="Picture 1">
            <a:extLst>
              <a:ext uri="{FF2B5EF4-FFF2-40B4-BE49-F238E27FC236}">
                <a16:creationId xmlns:a16="http://schemas.microsoft.com/office/drawing/2014/main" id="{A4A1ACD2-B033-E27F-13CD-F2C9BBCD3912}"/>
              </a:ext>
            </a:extLst>
          </p:cNvPr>
          <p:cNvPicPr>
            <a:picLocks noChangeAspect="1"/>
          </p:cNvPicPr>
          <p:nvPr/>
        </p:nvPicPr>
        <p:blipFill>
          <a:blip r:embed="rId2"/>
          <a:stretch>
            <a:fillRect/>
          </a:stretch>
        </p:blipFill>
        <p:spPr>
          <a:xfrm>
            <a:off x="1841500" y="1835150"/>
            <a:ext cx="5461000" cy="1473200"/>
          </a:xfrm>
          <a:prstGeom prst="rect">
            <a:avLst/>
          </a:prstGeom>
        </p:spPr>
      </p:pic>
    </p:spTree>
    <p:extLst>
      <p:ext uri="{BB962C8B-B14F-4D97-AF65-F5344CB8AC3E}">
        <p14:creationId xmlns:p14="http://schemas.microsoft.com/office/powerpoint/2010/main" val="2000867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C165F-F137-43E1-B585-E06E37D1B80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CB244B-A4CE-EA17-6806-BB714E13EC8A}"/>
              </a:ext>
            </a:extLst>
          </p:cNvPr>
          <p:cNvSpPr>
            <a:spLocks noGrp="1"/>
          </p:cNvSpPr>
          <p:nvPr>
            <p:ph sz="half" idx="1"/>
          </p:nvPr>
        </p:nvSpPr>
        <p:spPr>
          <a:xfrm>
            <a:off x="1026831" y="1075740"/>
            <a:ext cx="7081200" cy="3394472"/>
          </a:xfrm>
        </p:spPr>
        <p:txBody>
          <a:bodyPr vert="horz" lIns="91440" tIns="45720" rIns="91440" bIns="45720" rtlCol="0" anchor="t">
            <a:normAutofit/>
          </a:bodyPr>
          <a:lstStyle/>
          <a:p>
            <a:r>
              <a:rPr lang="en-US" dirty="0">
                <a:latin typeface="Open Sans"/>
                <a:ea typeface="Open Sans"/>
                <a:cs typeface="Open Sans"/>
              </a:rPr>
              <a:t>Each providers has specific configuration options</a:t>
            </a:r>
          </a:p>
          <a:p>
            <a:r>
              <a:rPr lang="en-US" dirty="0">
                <a:latin typeface="Open Sans"/>
                <a:ea typeface="Open Sans"/>
                <a:cs typeface="Open Sans"/>
              </a:rPr>
              <a:t>Optional and required configuration</a:t>
            </a:r>
          </a:p>
          <a:p>
            <a:r>
              <a:rPr lang="en-US" dirty="0"/>
              <a:t>Environment variables or other external configurations</a:t>
            </a:r>
            <a:endParaRPr lang="en-US" dirty="0">
              <a:ea typeface="Open Sans"/>
              <a:cs typeface="Open Sans"/>
            </a:endParaRPr>
          </a:p>
          <a:p>
            <a:r>
              <a:rPr lang="en-US" dirty="0">
                <a:latin typeface="Open Sans"/>
                <a:ea typeface="Open Sans"/>
                <a:cs typeface="Open Sans"/>
              </a:rPr>
              <a:t>Be aware of credential security</a:t>
            </a:r>
          </a:p>
        </p:txBody>
      </p:sp>
      <p:sp>
        <p:nvSpPr>
          <p:cNvPr id="4" name="Title 3">
            <a:extLst>
              <a:ext uri="{FF2B5EF4-FFF2-40B4-BE49-F238E27FC236}">
                <a16:creationId xmlns:a16="http://schemas.microsoft.com/office/drawing/2014/main" id="{E5F21382-1408-79D9-F46C-F648A1A02F55}"/>
              </a:ext>
            </a:extLst>
          </p:cNvPr>
          <p:cNvSpPr>
            <a:spLocks noGrp="1"/>
          </p:cNvSpPr>
          <p:nvPr>
            <p:ph type="title"/>
          </p:nvPr>
        </p:nvSpPr>
        <p:spPr/>
        <p:txBody>
          <a:bodyPr/>
          <a:lstStyle/>
          <a:p>
            <a:r>
              <a:rPr lang="en-US" dirty="0"/>
              <a:t>Provider Configuration</a:t>
            </a:r>
          </a:p>
        </p:txBody>
      </p:sp>
    </p:spTree>
    <p:extLst>
      <p:ext uri="{BB962C8B-B14F-4D97-AF65-F5344CB8AC3E}">
        <p14:creationId xmlns:p14="http://schemas.microsoft.com/office/powerpoint/2010/main" val="13782171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4: </a:t>
            </a:r>
            <a:r>
              <a:rPr lang="fr-FR" dirty="0" err="1"/>
              <a:t>Learn</a:t>
            </a:r>
            <a:r>
              <a:rPr lang="fr-FR" dirty="0"/>
              <a:t> HCL</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4.3 Learning Terraform data sources and resources</a:t>
            </a:r>
          </a:p>
        </p:txBody>
      </p:sp>
    </p:spTree>
    <p:extLst>
      <p:ext uri="{BB962C8B-B14F-4D97-AF65-F5344CB8AC3E}">
        <p14:creationId xmlns:p14="http://schemas.microsoft.com/office/powerpoint/2010/main" val="3521941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a:lstStyle/>
          <a:p>
            <a:r>
              <a:rPr lang="en-US" dirty="0"/>
              <a:t>Resources</a:t>
            </a:r>
          </a:p>
          <a:p>
            <a:pPr lvl="1"/>
            <a:r>
              <a:rPr lang="en-US" dirty="0"/>
              <a:t>Objects that are created and managed by Terraform</a:t>
            </a:r>
          </a:p>
          <a:p>
            <a:pPr lvl="2"/>
            <a:r>
              <a:rPr lang="en-US" dirty="0"/>
              <a:t>VM instances</a:t>
            </a:r>
          </a:p>
          <a:p>
            <a:pPr lvl="2"/>
            <a:r>
              <a:rPr lang="en-US" dirty="0"/>
              <a:t>Networking</a:t>
            </a:r>
          </a:p>
          <a:p>
            <a:pPr lvl="2"/>
            <a:r>
              <a:rPr lang="en-US" dirty="0"/>
              <a:t>Storage buckets</a:t>
            </a:r>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a:lstStyle/>
          <a:p>
            <a:r>
              <a:rPr lang="en-US" dirty="0"/>
              <a:t>Data sources</a:t>
            </a:r>
          </a:p>
          <a:p>
            <a:pPr lvl="1"/>
            <a:r>
              <a:rPr lang="en-US" dirty="0"/>
              <a:t>Objects that are not managed by Terraform but may be referenced</a:t>
            </a:r>
          </a:p>
          <a:p>
            <a:pPr lvl="2"/>
            <a:r>
              <a:rPr lang="en-US" dirty="0"/>
              <a:t>Regions</a:t>
            </a:r>
          </a:p>
          <a:p>
            <a:pPr lvl="2"/>
            <a:r>
              <a:rPr lang="en-US" dirty="0"/>
              <a:t>Availability zones</a:t>
            </a:r>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Resources and Data Sources</a:t>
            </a:r>
          </a:p>
        </p:txBody>
      </p:sp>
    </p:spTree>
    <p:extLst>
      <p:ext uri="{BB962C8B-B14F-4D97-AF65-F5344CB8AC3E}">
        <p14:creationId xmlns:p14="http://schemas.microsoft.com/office/powerpoint/2010/main" val="33074147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fr-FR" dirty="0"/>
              <a:t>Lesson 4: </a:t>
            </a:r>
            <a:r>
              <a:rPr lang="fr-FR" dirty="0" err="1"/>
              <a:t>Learn</a:t>
            </a:r>
            <a:r>
              <a:rPr lang="fr-FR" dirty="0"/>
              <a:t> HCL</a:t>
            </a: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4.4 Learning about dependencies in Terraform </a:t>
            </a:r>
          </a:p>
        </p:txBody>
      </p:sp>
    </p:spTree>
    <p:extLst>
      <p:ext uri="{BB962C8B-B14F-4D97-AF65-F5344CB8AC3E}">
        <p14:creationId xmlns:p14="http://schemas.microsoft.com/office/powerpoint/2010/main" val="22185546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17035-E294-8CA5-5AAC-068D420CC0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69FC11-8C20-5BE3-4584-2A646AC4AA27}"/>
              </a:ext>
            </a:extLst>
          </p:cNvPr>
          <p:cNvSpPr>
            <a:spLocks noGrp="1"/>
          </p:cNvSpPr>
          <p:nvPr>
            <p:ph sz="half" idx="1"/>
          </p:nvPr>
        </p:nvSpPr>
        <p:spPr/>
        <p:txBody>
          <a:bodyPr vert="horz" lIns="91440" tIns="45720" rIns="91440" bIns="45720" rtlCol="0" anchor="t">
            <a:normAutofit/>
          </a:bodyPr>
          <a:lstStyle/>
          <a:p>
            <a:r>
              <a:rPr lang="en-US" dirty="0">
                <a:latin typeface="Open Sans"/>
                <a:ea typeface="Open Sans"/>
                <a:cs typeface="Open Sans"/>
              </a:rPr>
              <a:t>Objects in Terraform may depend on one another</a:t>
            </a:r>
          </a:p>
          <a:p>
            <a:r>
              <a:rPr lang="en-US" dirty="0">
                <a:latin typeface="Open Sans"/>
                <a:ea typeface="Open Sans"/>
                <a:cs typeface="Open Sans"/>
              </a:rPr>
              <a:t>Informs Terraform Core of the order to create objects</a:t>
            </a:r>
          </a:p>
          <a:p>
            <a:r>
              <a:rPr lang="en-US" dirty="0">
                <a:latin typeface="Open Sans"/>
                <a:ea typeface="Open Sans"/>
                <a:cs typeface="Open Sans"/>
              </a:rPr>
              <a:t>Dependencies may be implicit or explicit</a:t>
            </a:r>
          </a:p>
        </p:txBody>
      </p:sp>
      <p:sp>
        <p:nvSpPr>
          <p:cNvPr id="3" name="Content Placeholder 2">
            <a:extLst>
              <a:ext uri="{FF2B5EF4-FFF2-40B4-BE49-F238E27FC236}">
                <a16:creationId xmlns:a16="http://schemas.microsoft.com/office/drawing/2014/main" id="{779A9B0F-97A7-D22D-8DF7-B477E6002F32}"/>
              </a:ext>
            </a:extLst>
          </p:cNvPr>
          <p:cNvSpPr>
            <a:spLocks noGrp="1"/>
          </p:cNvSpPr>
          <p:nvPr>
            <p:ph sz="half" idx="2"/>
          </p:nvPr>
        </p:nvSpPr>
        <p:spPr/>
        <p:txBody>
          <a:bodyPr vert="horz" lIns="91440" tIns="45720" rIns="91440" bIns="45720" rtlCol="0" anchor="t">
            <a:normAutofit/>
          </a:bodyPr>
          <a:lstStyle/>
          <a:p>
            <a:r>
              <a:rPr lang="en-US" dirty="0"/>
              <a:t>Examples</a:t>
            </a:r>
          </a:p>
          <a:p>
            <a:pPr lvl="1"/>
            <a:r>
              <a:rPr lang="en-US" dirty="0"/>
              <a:t>A VM depends on networking</a:t>
            </a:r>
          </a:p>
          <a:p>
            <a:pPr lvl="1"/>
            <a:r>
              <a:rPr lang="en-US" dirty="0">
                <a:latin typeface="Open Sans"/>
                <a:ea typeface="Open Sans"/>
                <a:cs typeface="Open Sans"/>
              </a:rPr>
              <a:t>A load balancer connection depends </a:t>
            </a:r>
            <a:br>
              <a:rPr lang="en-US" dirty="0">
                <a:latin typeface="Open Sans"/>
                <a:ea typeface="Open Sans"/>
                <a:cs typeface="Open Sans"/>
              </a:rPr>
            </a:br>
            <a:r>
              <a:rPr lang="en-US" dirty="0">
                <a:latin typeface="Open Sans"/>
                <a:ea typeface="Open Sans"/>
                <a:cs typeface="Open Sans"/>
              </a:rPr>
              <a:t>on a VM</a:t>
            </a:r>
          </a:p>
        </p:txBody>
      </p:sp>
      <p:sp>
        <p:nvSpPr>
          <p:cNvPr id="4" name="Title 3">
            <a:extLst>
              <a:ext uri="{FF2B5EF4-FFF2-40B4-BE49-F238E27FC236}">
                <a16:creationId xmlns:a16="http://schemas.microsoft.com/office/drawing/2014/main" id="{1BAA6EF2-270C-2026-3B38-E7C5D35F3204}"/>
              </a:ext>
            </a:extLst>
          </p:cNvPr>
          <p:cNvSpPr>
            <a:spLocks noGrp="1"/>
          </p:cNvSpPr>
          <p:nvPr>
            <p:ph type="title"/>
          </p:nvPr>
        </p:nvSpPr>
        <p:spPr/>
        <p:txBody>
          <a:bodyPr/>
          <a:lstStyle/>
          <a:p>
            <a:r>
              <a:rPr lang="en-US" dirty="0"/>
              <a:t>Dependency</a:t>
            </a:r>
          </a:p>
        </p:txBody>
      </p:sp>
    </p:spTree>
    <p:extLst>
      <p:ext uri="{BB962C8B-B14F-4D97-AF65-F5344CB8AC3E}">
        <p14:creationId xmlns:p14="http://schemas.microsoft.com/office/powerpoint/2010/main" val="357779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p:txBody>
          <a:bodyPr/>
          <a:lstStyle/>
          <a:p>
            <a:r>
              <a:rPr lang="en-US" dirty="0"/>
              <a:t>Lesson 1: Say Hello to Terraform</a:t>
            </a:r>
            <a:br>
              <a:rPr lang="en-US" dirty="0"/>
            </a:br>
            <a:endParaRPr lang="en-US" dirty="0"/>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1.3 Applying your first Terraform</a:t>
            </a:r>
          </a:p>
        </p:txBody>
      </p:sp>
    </p:spTree>
    <p:extLst>
      <p:ext uri="{BB962C8B-B14F-4D97-AF65-F5344CB8AC3E}">
        <p14:creationId xmlns:p14="http://schemas.microsoft.com/office/powerpoint/2010/main" val="24834937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Dependency Graph</a:t>
            </a:r>
          </a:p>
        </p:txBody>
      </p:sp>
      <p:pic>
        <p:nvPicPr>
          <p:cNvPr id="5" name="Picture 4">
            <a:extLst>
              <a:ext uri="{FF2B5EF4-FFF2-40B4-BE49-F238E27FC236}">
                <a16:creationId xmlns:a16="http://schemas.microsoft.com/office/drawing/2014/main" id="{65EB8F51-95B1-B9EF-8EC5-C9C87C5BFD64}"/>
              </a:ext>
            </a:extLst>
          </p:cNvPr>
          <p:cNvPicPr>
            <a:picLocks noChangeAspect="1"/>
          </p:cNvPicPr>
          <p:nvPr/>
        </p:nvPicPr>
        <p:blipFill>
          <a:blip r:embed="rId2"/>
          <a:stretch>
            <a:fillRect/>
          </a:stretch>
        </p:blipFill>
        <p:spPr>
          <a:xfrm>
            <a:off x="1612799" y="622348"/>
            <a:ext cx="6296959" cy="4354031"/>
          </a:xfrm>
          <a:prstGeom prst="rect">
            <a:avLst/>
          </a:prstGeom>
        </p:spPr>
      </p:pic>
    </p:spTree>
    <p:extLst>
      <p:ext uri="{BB962C8B-B14F-4D97-AF65-F5344CB8AC3E}">
        <p14:creationId xmlns:p14="http://schemas.microsoft.com/office/powerpoint/2010/main" val="39211808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2D243-07C3-6417-BE55-20BAF6C9F9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F7B1F8-5CBD-D6D3-921F-1C6050781BD3}"/>
              </a:ext>
            </a:extLst>
          </p:cNvPr>
          <p:cNvSpPr>
            <a:spLocks noGrp="1"/>
          </p:cNvSpPr>
          <p:nvPr>
            <p:ph type="title"/>
          </p:nvPr>
        </p:nvSpPr>
        <p:spPr/>
        <p:txBody>
          <a:bodyPr/>
          <a:lstStyle/>
          <a:p>
            <a:r>
              <a:rPr lang="en-US" dirty="0"/>
              <a:t>References</a:t>
            </a:r>
          </a:p>
        </p:txBody>
      </p:sp>
      <p:pic>
        <p:nvPicPr>
          <p:cNvPr id="2" name="Picture 1">
            <a:extLst>
              <a:ext uri="{FF2B5EF4-FFF2-40B4-BE49-F238E27FC236}">
                <a16:creationId xmlns:a16="http://schemas.microsoft.com/office/drawing/2014/main" id="{F3FFCB11-3B7A-741C-9668-E9120024A584}"/>
              </a:ext>
            </a:extLst>
          </p:cNvPr>
          <p:cNvPicPr>
            <a:picLocks noChangeAspect="1"/>
          </p:cNvPicPr>
          <p:nvPr/>
        </p:nvPicPr>
        <p:blipFill>
          <a:blip r:embed="rId2"/>
          <a:stretch>
            <a:fillRect/>
          </a:stretch>
        </p:blipFill>
        <p:spPr>
          <a:xfrm>
            <a:off x="1879200" y="839910"/>
            <a:ext cx="5931300" cy="3814640"/>
          </a:xfrm>
          <a:prstGeom prst="rect">
            <a:avLst/>
          </a:prstGeom>
        </p:spPr>
      </p:pic>
      <p:sp>
        <p:nvSpPr>
          <p:cNvPr id="3" name="Rectangle 2">
            <a:extLst>
              <a:ext uri="{FF2B5EF4-FFF2-40B4-BE49-F238E27FC236}">
                <a16:creationId xmlns:a16="http://schemas.microsoft.com/office/drawing/2014/main" id="{61470280-95DA-0E78-7529-C087DE97CE34}"/>
              </a:ext>
            </a:extLst>
          </p:cNvPr>
          <p:cNvSpPr/>
          <p:nvPr/>
        </p:nvSpPr>
        <p:spPr>
          <a:xfrm>
            <a:off x="2174400" y="1400462"/>
            <a:ext cx="5104800" cy="29153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66123E-193F-CC89-2F46-980810DC7A91}"/>
              </a:ext>
            </a:extLst>
          </p:cNvPr>
          <p:cNvSpPr/>
          <p:nvPr/>
        </p:nvSpPr>
        <p:spPr>
          <a:xfrm>
            <a:off x="1938000" y="3451501"/>
            <a:ext cx="5104800" cy="29153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075B4B0-9179-67EE-4584-465CC2DD82A3}"/>
              </a:ext>
            </a:extLst>
          </p:cNvPr>
          <p:cNvSpPr/>
          <p:nvPr/>
        </p:nvSpPr>
        <p:spPr>
          <a:xfrm>
            <a:off x="3046800" y="841764"/>
            <a:ext cx="2317200" cy="29153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9AA2516-0F23-3829-A390-087FB6F479AA}"/>
              </a:ext>
            </a:extLst>
          </p:cNvPr>
          <p:cNvSpPr/>
          <p:nvPr/>
        </p:nvSpPr>
        <p:spPr>
          <a:xfrm>
            <a:off x="4596231" y="4350823"/>
            <a:ext cx="1962969" cy="29153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5522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a picture&#10;&#10;Description automatically generated">
            <a:extLst>
              <a:ext uri="{FF2B5EF4-FFF2-40B4-BE49-F238E27FC236}">
                <a16:creationId xmlns:a16="http://schemas.microsoft.com/office/drawing/2014/main" id="{814B746A-DAD6-5791-A49F-BA0D985BBF8F}"/>
              </a:ext>
            </a:extLst>
          </p:cNvPr>
          <p:cNvPicPr>
            <a:picLocks noGrp="1" noChangeAspect="1"/>
          </p:cNvPicPr>
          <p:nvPr>
            <p:ph type="pic" sz="quarter" idx="10"/>
          </p:nvPr>
        </p:nvPicPr>
        <p:blipFill>
          <a:blip r:embed="rId3"/>
          <a:srcRect l="10727" r="10727"/>
          <a:stretch>
            <a:fillRect/>
          </a:stretch>
        </p:blipFill>
        <p:spPr/>
      </p:pic>
      <p:sp>
        <p:nvSpPr>
          <p:cNvPr id="3" name="Text Placeholder 2">
            <a:extLst>
              <a:ext uri="{FF2B5EF4-FFF2-40B4-BE49-F238E27FC236}">
                <a16:creationId xmlns:a16="http://schemas.microsoft.com/office/drawing/2014/main" id="{3C26289F-11A7-254E-BAFD-7335F7BE1624}"/>
              </a:ext>
            </a:extLst>
          </p:cNvPr>
          <p:cNvSpPr>
            <a:spLocks noGrp="1"/>
          </p:cNvSpPr>
          <p:nvPr>
            <p:ph type="body" sz="quarter" idx="11"/>
          </p:nvPr>
        </p:nvSpPr>
        <p:spPr/>
        <p:txBody>
          <a:bodyPr/>
          <a:lstStyle/>
          <a:p>
            <a:r>
              <a:rPr lang="en-US" dirty="0"/>
              <a:t>Lesson 5: Learn Terraform Providers: Hands-On Activities</a:t>
            </a:r>
          </a:p>
        </p:txBody>
      </p:sp>
      <p:sp>
        <p:nvSpPr>
          <p:cNvPr id="4" name="Text Placeholder 3">
            <a:extLst>
              <a:ext uri="{FF2B5EF4-FFF2-40B4-BE49-F238E27FC236}">
                <a16:creationId xmlns:a16="http://schemas.microsoft.com/office/drawing/2014/main" id="{6824B3CE-C245-3C43-86DD-8F772F163ACE}"/>
              </a:ext>
            </a:extLst>
          </p:cNvPr>
          <p:cNvSpPr>
            <a:spLocks noGrp="1"/>
          </p:cNvSpPr>
          <p:nvPr>
            <p:ph type="body" sz="quarter" idx="12"/>
          </p:nvPr>
        </p:nvSpPr>
        <p:spPr/>
        <p:txBody>
          <a:bodyPr vert="horz" lIns="91440" tIns="45720" rIns="91440" bIns="45720" rtlCol="0" anchor="t">
            <a:noAutofit/>
          </a:bodyPr>
          <a:lstStyle/>
          <a:p>
            <a:r>
              <a:rPr lang="en-US" dirty="0"/>
              <a:t>5.1 Introducing providers in Terraform</a:t>
            </a:r>
          </a:p>
          <a:p>
            <a:endParaRPr lang="en-US" dirty="0"/>
          </a:p>
          <a:p>
            <a:r>
              <a:rPr lang="en-US" dirty="0"/>
              <a:t>5.2 Working with AWS demo</a:t>
            </a:r>
            <a:endParaRPr lang="en-US" dirty="0">
              <a:cs typeface="Calibri"/>
            </a:endParaRPr>
          </a:p>
          <a:p>
            <a:endParaRPr lang="en-US" dirty="0"/>
          </a:p>
          <a:p>
            <a:r>
              <a:rPr lang="en-US" dirty="0"/>
              <a:t>5.3 Working with GCP demo</a:t>
            </a:r>
            <a:endParaRPr lang="en-US" dirty="0">
              <a:cs typeface="Calibri"/>
            </a:endParaRPr>
          </a:p>
          <a:p>
            <a:endParaRPr lang="en-US" dirty="0"/>
          </a:p>
          <a:p>
            <a:r>
              <a:rPr lang="en-US" dirty="0"/>
              <a:t>5.4 Working with Azure demo</a:t>
            </a:r>
            <a:endParaRPr lang="en-US" dirty="0">
              <a:cs typeface="Calibri"/>
            </a:endParaRPr>
          </a:p>
          <a:p>
            <a:endParaRPr lang="en-US" dirty="0"/>
          </a:p>
          <a:p>
            <a:r>
              <a:rPr lang="en-US" dirty="0"/>
              <a:t>5.5 Using other providers demo</a:t>
            </a:r>
            <a:endParaRPr lang="en-US" dirty="0">
              <a:cs typeface="Calibri"/>
            </a:endParaRPr>
          </a:p>
        </p:txBody>
      </p:sp>
    </p:spTree>
    <p:extLst>
      <p:ext uri="{BB962C8B-B14F-4D97-AF65-F5344CB8AC3E}">
        <p14:creationId xmlns:p14="http://schemas.microsoft.com/office/powerpoint/2010/main" val="31670562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5: Learn Terraform Providers: Hands-On Activities</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5.1 Introducing providers in Terraform</a:t>
            </a:r>
          </a:p>
        </p:txBody>
      </p:sp>
    </p:spTree>
    <p:extLst>
      <p:ext uri="{BB962C8B-B14F-4D97-AF65-F5344CB8AC3E}">
        <p14:creationId xmlns:p14="http://schemas.microsoft.com/office/powerpoint/2010/main" val="38300823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5: Learn Terraform Providers: Hands-On Activities</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5.2 Working with AWS demo</a:t>
            </a:r>
            <a:endParaRPr lang="en-US" dirty="0"/>
          </a:p>
        </p:txBody>
      </p:sp>
    </p:spTree>
    <p:extLst>
      <p:ext uri="{BB962C8B-B14F-4D97-AF65-F5344CB8AC3E}">
        <p14:creationId xmlns:p14="http://schemas.microsoft.com/office/powerpoint/2010/main" val="27344833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91AC7-E78D-052A-EC89-472B5A1129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6C732C-7945-3234-E6E7-398CCA99CB35}"/>
              </a:ext>
            </a:extLst>
          </p:cNvPr>
          <p:cNvSpPr>
            <a:spLocks noGrp="1"/>
          </p:cNvSpPr>
          <p:nvPr>
            <p:ph type="title"/>
          </p:nvPr>
        </p:nvSpPr>
        <p:spPr/>
        <p:txBody>
          <a:bodyPr/>
          <a:lstStyle/>
          <a:p>
            <a:r>
              <a:rPr lang="en-US" dirty="0"/>
              <a:t>Demo: Working with AWS</a:t>
            </a:r>
          </a:p>
        </p:txBody>
      </p:sp>
      <p:pic>
        <p:nvPicPr>
          <p:cNvPr id="5" name="Picture 4">
            <a:extLst>
              <a:ext uri="{FF2B5EF4-FFF2-40B4-BE49-F238E27FC236}">
                <a16:creationId xmlns:a16="http://schemas.microsoft.com/office/drawing/2014/main" id="{68501FD3-D263-1CFE-A7CC-4F1234EDB3B5}"/>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F4A31EEC-A374-6FB2-5E3B-9CCBC6D0E249}"/>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197251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5: Learn Terraform Providers: Hands-On Activities</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5.3 Working with GCP demo</a:t>
            </a:r>
            <a:endParaRPr lang="en-US" dirty="0"/>
          </a:p>
        </p:txBody>
      </p:sp>
    </p:spTree>
    <p:extLst>
      <p:ext uri="{BB962C8B-B14F-4D97-AF65-F5344CB8AC3E}">
        <p14:creationId xmlns:p14="http://schemas.microsoft.com/office/powerpoint/2010/main" val="594970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27B2-CFA2-50C4-EA49-591B64F3C8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AEE71E-FBE7-73C9-E7FF-9F53F091223D}"/>
              </a:ext>
            </a:extLst>
          </p:cNvPr>
          <p:cNvSpPr>
            <a:spLocks noGrp="1"/>
          </p:cNvSpPr>
          <p:nvPr>
            <p:ph type="title"/>
          </p:nvPr>
        </p:nvSpPr>
        <p:spPr/>
        <p:txBody>
          <a:bodyPr/>
          <a:lstStyle/>
          <a:p>
            <a:r>
              <a:rPr lang="en-US" dirty="0"/>
              <a:t>Demo: Working with GCP</a:t>
            </a:r>
          </a:p>
        </p:txBody>
      </p:sp>
      <p:pic>
        <p:nvPicPr>
          <p:cNvPr id="5" name="Picture 4">
            <a:extLst>
              <a:ext uri="{FF2B5EF4-FFF2-40B4-BE49-F238E27FC236}">
                <a16:creationId xmlns:a16="http://schemas.microsoft.com/office/drawing/2014/main" id="{BB55002C-5500-2AEF-7F25-98BCC41B24BD}"/>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7114F992-9C29-64B0-E417-E49C57C87A44}"/>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11338267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5: Learn Terraform Providers: Hands-On Activities</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5.4 Working with Azure demo</a:t>
            </a:r>
            <a:endParaRPr lang="en-US" dirty="0"/>
          </a:p>
        </p:txBody>
      </p:sp>
    </p:spTree>
    <p:extLst>
      <p:ext uri="{BB962C8B-B14F-4D97-AF65-F5344CB8AC3E}">
        <p14:creationId xmlns:p14="http://schemas.microsoft.com/office/powerpoint/2010/main" val="21570692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5BF8B-E2BC-F71D-36A5-4F0B69E5D2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D3DF1B-4BFE-50A0-31DF-6F096B4F3D77}"/>
              </a:ext>
            </a:extLst>
          </p:cNvPr>
          <p:cNvSpPr>
            <a:spLocks noGrp="1"/>
          </p:cNvSpPr>
          <p:nvPr>
            <p:ph type="title"/>
          </p:nvPr>
        </p:nvSpPr>
        <p:spPr/>
        <p:txBody>
          <a:bodyPr/>
          <a:lstStyle/>
          <a:p>
            <a:r>
              <a:rPr lang="en-US" dirty="0"/>
              <a:t>Demo: Working with Azure</a:t>
            </a:r>
          </a:p>
        </p:txBody>
      </p:sp>
      <p:pic>
        <p:nvPicPr>
          <p:cNvPr id="5" name="Picture 4">
            <a:extLst>
              <a:ext uri="{FF2B5EF4-FFF2-40B4-BE49-F238E27FC236}">
                <a16:creationId xmlns:a16="http://schemas.microsoft.com/office/drawing/2014/main" id="{FA7E1CB5-24D0-D62F-2D07-5AED58A11F14}"/>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6EF86974-23C2-5792-3FDF-B78DABFE078E}"/>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2411386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C6885-8C19-AC3F-BFD1-CDB306C06D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A6DBBB3-17A1-C755-788F-D92F990E183F}"/>
              </a:ext>
            </a:extLst>
          </p:cNvPr>
          <p:cNvSpPr>
            <a:spLocks noGrp="1"/>
          </p:cNvSpPr>
          <p:nvPr>
            <p:ph type="title"/>
          </p:nvPr>
        </p:nvSpPr>
        <p:spPr/>
        <p:txBody>
          <a:bodyPr/>
          <a:lstStyle/>
          <a:p>
            <a:r>
              <a:rPr lang="en-US" dirty="0"/>
              <a:t>Demo: Hello Terraform</a:t>
            </a:r>
          </a:p>
        </p:txBody>
      </p:sp>
      <p:pic>
        <p:nvPicPr>
          <p:cNvPr id="5" name="Picture 4">
            <a:extLst>
              <a:ext uri="{FF2B5EF4-FFF2-40B4-BE49-F238E27FC236}">
                <a16:creationId xmlns:a16="http://schemas.microsoft.com/office/drawing/2014/main" id="{20B95C4A-49FC-6404-0601-2C7CBC65F603}"/>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C075C300-10A5-787E-E18F-48527DBCC3B9}"/>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23257954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5: Learn Terraform Providers: Hands-On Activities</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5.5 Using other providers demo</a:t>
            </a:r>
            <a:endParaRPr lang="en-US" dirty="0"/>
          </a:p>
        </p:txBody>
      </p:sp>
    </p:spTree>
    <p:extLst>
      <p:ext uri="{BB962C8B-B14F-4D97-AF65-F5344CB8AC3E}">
        <p14:creationId xmlns:p14="http://schemas.microsoft.com/office/powerpoint/2010/main" val="27818097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6C796-145A-65FA-A33B-7C32B372B69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F594D93-7733-626A-56EE-96DF4A1A4284}"/>
              </a:ext>
            </a:extLst>
          </p:cNvPr>
          <p:cNvSpPr>
            <a:spLocks noGrp="1"/>
          </p:cNvSpPr>
          <p:nvPr>
            <p:ph type="title"/>
          </p:nvPr>
        </p:nvSpPr>
        <p:spPr/>
        <p:txBody>
          <a:bodyPr/>
          <a:lstStyle/>
          <a:p>
            <a:r>
              <a:rPr lang="en-US" dirty="0"/>
              <a:t>Demo: Other Providers</a:t>
            </a:r>
          </a:p>
        </p:txBody>
      </p:sp>
      <p:pic>
        <p:nvPicPr>
          <p:cNvPr id="5" name="Picture 4">
            <a:extLst>
              <a:ext uri="{FF2B5EF4-FFF2-40B4-BE49-F238E27FC236}">
                <a16:creationId xmlns:a16="http://schemas.microsoft.com/office/drawing/2014/main" id="{4B073AA1-857A-42A5-EADC-485B912E10E4}"/>
              </a:ext>
            </a:extLst>
          </p:cNvPr>
          <p:cNvPicPr>
            <a:picLocks noChangeAspect="1"/>
          </p:cNvPicPr>
          <p:nvPr/>
        </p:nvPicPr>
        <p:blipFill>
          <a:blip r:embed="rId2"/>
          <a:stretch>
            <a:fillRect/>
          </a:stretch>
        </p:blipFill>
        <p:spPr>
          <a:xfrm>
            <a:off x="1787299" y="822147"/>
            <a:ext cx="5569401" cy="3875303"/>
          </a:xfrm>
          <a:prstGeom prst="rect">
            <a:avLst/>
          </a:prstGeom>
        </p:spPr>
      </p:pic>
      <p:sp>
        <p:nvSpPr>
          <p:cNvPr id="6" name="TextBox 5">
            <a:extLst>
              <a:ext uri="{FF2B5EF4-FFF2-40B4-BE49-F238E27FC236}">
                <a16:creationId xmlns:a16="http://schemas.microsoft.com/office/drawing/2014/main" id="{05C13DB7-19F3-2769-4037-DDF5915AA3E3}"/>
              </a:ext>
            </a:extLst>
          </p:cNvPr>
          <p:cNvSpPr txBox="1"/>
          <p:nvPr/>
        </p:nvSpPr>
        <p:spPr>
          <a:xfrm>
            <a:off x="1819879" y="303313"/>
            <a:ext cx="0" cy="0"/>
          </a:xfrm>
          <a:prstGeom prst="rect">
            <a:avLst/>
          </a:prstGeom>
        </p:spPr>
        <p:txBody>
          <a:bodyPr vert="horz" wrap="none" lIns="91440" tIns="45720" rIns="91440" bIns="45720" rtlCol="0">
            <a:normAutofit fontScale="25000" lnSpcReduction="20000"/>
          </a:bodyPr>
          <a:lstStyle/>
          <a:p>
            <a:pPr algn="l"/>
            <a:endParaRPr lang="en-US" sz="1200" b="0" baseline="0" dirty="0">
              <a:solidFill>
                <a:srgbClr val="454D4E"/>
              </a:solidFill>
              <a:latin typeface="Open Sans" panose="020B0606030504020204" pitchFamily="34" charset="0"/>
            </a:endParaRPr>
          </a:p>
        </p:txBody>
      </p:sp>
    </p:spTree>
    <p:extLst>
      <p:ext uri="{BB962C8B-B14F-4D97-AF65-F5344CB8AC3E}">
        <p14:creationId xmlns:p14="http://schemas.microsoft.com/office/powerpoint/2010/main" val="27004295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miling for a picture&#10;&#10;Description automatically generated">
            <a:extLst>
              <a:ext uri="{FF2B5EF4-FFF2-40B4-BE49-F238E27FC236}">
                <a16:creationId xmlns:a16="http://schemas.microsoft.com/office/drawing/2014/main" id="{814B746A-DAD6-5791-A49F-BA0D985BBF8F}"/>
              </a:ext>
            </a:extLst>
          </p:cNvPr>
          <p:cNvPicPr>
            <a:picLocks noGrp="1" noChangeAspect="1"/>
          </p:cNvPicPr>
          <p:nvPr>
            <p:ph type="pic" sz="quarter" idx="10"/>
          </p:nvPr>
        </p:nvPicPr>
        <p:blipFill>
          <a:blip r:embed="rId3"/>
          <a:srcRect l="10727" r="10727"/>
          <a:stretch>
            <a:fillRect/>
          </a:stretch>
        </p:blipFill>
        <p:spPr/>
      </p:pic>
      <p:sp>
        <p:nvSpPr>
          <p:cNvPr id="3" name="Text Placeholder 2">
            <a:extLst>
              <a:ext uri="{FF2B5EF4-FFF2-40B4-BE49-F238E27FC236}">
                <a16:creationId xmlns:a16="http://schemas.microsoft.com/office/drawing/2014/main" id="{3C26289F-11A7-254E-BAFD-7335F7BE1624}"/>
              </a:ext>
            </a:extLst>
          </p:cNvPr>
          <p:cNvSpPr>
            <a:spLocks noGrp="1"/>
          </p:cNvSpPr>
          <p:nvPr>
            <p:ph type="body" sz="quarter" idx="11"/>
          </p:nvPr>
        </p:nvSpPr>
        <p:spPr/>
        <p:txBody>
          <a:bodyPr/>
          <a:lstStyle/>
          <a:p>
            <a:r>
              <a:rPr lang="en-US" dirty="0"/>
              <a:t>Lesson 6: Understand </a:t>
            </a:r>
            <a:r>
              <a:rPr lang="en-US" dirty="0" err="1"/>
              <a:t>IaC</a:t>
            </a:r>
            <a:r>
              <a:rPr lang="en-US" dirty="0"/>
              <a:t> Maturity Model</a:t>
            </a:r>
          </a:p>
        </p:txBody>
      </p:sp>
      <p:sp>
        <p:nvSpPr>
          <p:cNvPr id="4" name="Text Placeholder 3">
            <a:extLst>
              <a:ext uri="{FF2B5EF4-FFF2-40B4-BE49-F238E27FC236}">
                <a16:creationId xmlns:a16="http://schemas.microsoft.com/office/drawing/2014/main" id="{6824B3CE-C245-3C43-86DD-8F772F163ACE}"/>
              </a:ext>
            </a:extLst>
          </p:cNvPr>
          <p:cNvSpPr>
            <a:spLocks noGrp="1"/>
          </p:cNvSpPr>
          <p:nvPr>
            <p:ph type="body" sz="quarter" idx="12"/>
          </p:nvPr>
        </p:nvSpPr>
        <p:spPr/>
        <p:txBody>
          <a:bodyPr/>
          <a:lstStyle/>
          <a:p>
            <a:r>
              <a:rPr lang="en-US" dirty="0"/>
              <a:t>6.1 Exploring the phases of </a:t>
            </a:r>
            <a:r>
              <a:rPr lang="en-US" dirty="0" err="1"/>
              <a:t>IaC</a:t>
            </a:r>
            <a:r>
              <a:rPr lang="en-US" dirty="0"/>
              <a:t> adoption</a:t>
            </a:r>
          </a:p>
        </p:txBody>
      </p:sp>
    </p:spTree>
    <p:extLst>
      <p:ext uri="{BB962C8B-B14F-4D97-AF65-F5344CB8AC3E}">
        <p14:creationId xmlns:p14="http://schemas.microsoft.com/office/powerpoint/2010/main" val="19990439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6: Understand </a:t>
            </a:r>
            <a:r>
              <a:rPr lang="en-US" dirty="0" err="1"/>
              <a:t>IaC</a:t>
            </a:r>
            <a:r>
              <a:rPr lang="en-US" dirty="0"/>
              <a:t> Maturity Model</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a:lstStyle/>
          <a:p>
            <a:r>
              <a:rPr lang="en-US" dirty="0"/>
              <a:t>6.1 Exploring the phases of </a:t>
            </a:r>
            <a:r>
              <a:rPr lang="en-US" dirty="0" err="1"/>
              <a:t>IaC</a:t>
            </a:r>
            <a:r>
              <a:rPr lang="en-US" dirty="0"/>
              <a:t> adoption</a:t>
            </a:r>
          </a:p>
        </p:txBody>
      </p:sp>
    </p:spTree>
    <p:extLst>
      <p:ext uri="{BB962C8B-B14F-4D97-AF65-F5344CB8AC3E}">
        <p14:creationId xmlns:p14="http://schemas.microsoft.com/office/powerpoint/2010/main" val="22639302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5E9EDF-C6B6-6448-ACF0-06277A5680D5}"/>
              </a:ext>
            </a:extLst>
          </p:cNvPr>
          <p:cNvSpPr>
            <a:spLocks noGrp="1"/>
          </p:cNvSpPr>
          <p:nvPr>
            <p:ph sz="half" idx="1"/>
          </p:nvPr>
        </p:nvSpPr>
        <p:spPr/>
        <p:txBody>
          <a:bodyPr anchor="ctr">
            <a:normAutofit/>
          </a:bodyPr>
          <a:lstStyle/>
          <a:p>
            <a:pPr marL="0" indent="0" algn="ctr">
              <a:buNone/>
            </a:pPr>
            <a:r>
              <a:rPr lang="en-US" sz="3200" b="1" i="0" dirty="0">
                <a:solidFill>
                  <a:srgbClr val="3B3D45"/>
                </a:solidFill>
                <a:effectLst/>
                <a:latin typeface="-apple-system"/>
              </a:rPr>
              <a:t>Manual</a:t>
            </a:r>
            <a:endParaRPr lang="en-US" sz="3200" dirty="0"/>
          </a:p>
        </p:txBody>
      </p:sp>
      <p:sp>
        <p:nvSpPr>
          <p:cNvPr id="3" name="Content Placeholder 2">
            <a:extLst>
              <a:ext uri="{FF2B5EF4-FFF2-40B4-BE49-F238E27FC236}">
                <a16:creationId xmlns:a16="http://schemas.microsoft.com/office/drawing/2014/main" id="{5D75560B-6346-A648-A38D-6875CC80C4C0}"/>
              </a:ext>
            </a:extLst>
          </p:cNvPr>
          <p:cNvSpPr>
            <a:spLocks noGrp="1"/>
          </p:cNvSpPr>
          <p:nvPr>
            <p:ph sz="half" idx="2"/>
          </p:nvPr>
        </p:nvSpPr>
        <p:spPr/>
        <p:txBody>
          <a:bodyPr/>
          <a:lstStyle/>
          <a:p>
            <a:r>
              <a:rPr lang="en-US" dirty="0">
                <a:solidFill>
                  <a:srgbClr val="3B3D45"/>
                </a:solidFill>
                <a:ea typeface="Open Sans" panose="020B0606030504020204" pitchFamily="34" charset="0"/>
                <a:cs typeface="Open Sans" panose="020B0606030504020204" pitchFamily="34" charset="0"/>
              </a:rPr>
              <a:t>P</a:t>
            </a:r>
            <a:r>
              <a:rPr lang="en-US" b="0" i="0" dirty="0">
                <a:solidFill>
                  <a:srgbClr val="3B3D45"/>
                </a:solidFill>
                <a:effectLst/>
                <a:ea typeface="Open Sans" panose="020B0606030504020204" pitchFamily="34" charset="0"/>
                <a:cs typeface="Open Sans" panose="020B0606030504020204" pitchFamily="34" charset="0"/>
              </a:rPr>
              <a:t>rovisioned through a UI or CLI.</a:t>
            </a:r>
          </a:p>
          <a:p>
            <a:r>
              <a:rPr lang="en-US" dirty="0">
                <a:solidFill>
                  <a:srgbClr val="3B3D45"/>
                </a:solidFill>
                <a:ea typeface="Open Sans" panose="020B0606030504020204" pitchFamily="34" charset="0"/>
                <a:cs typeface="Open Sans" panose="020B0606030504020204" pitchFamily="34" charset="0"/>
              </a:rPr>
              <a:t>C</a:t>
            </a:r>
            <a:r>
              <a:rPr lang="en-US" b="0" i="0" dirty="0">
                <a:solidFill>
                  <a:srgbClr val="3B3D45"/>
                </a:solidFill>
                <a:effectLst/>
                <a:ea typeface="Open Sans" panose="020B0606030504020204" pitchFamily="34" charset="0"/>
                <a:cs typeface="Open Sans" panose="020B0606030504020204" pitchFamily="34" charset="0"/>
              </a:rPr>
              <a:t>hanges do not leave a traceable history and aren't always visible.</a:t>
            </a:r>
          </a:p>
          <a:p>
            <a:r>
              <a:rPr lang="en-US" b="0" i="0" dirty="0">
                <a:solidFill>
                  <a:srgbClr val="3B3D45"/>
                </a:solidFill>
                <a:effectLst/>
                <a:ea typeface="Open Sans" panose="020B0606030504020204" pitchFamily="34" charset="0"/>
                <a:cs typeface="Open Sans" panose="020B0606030504020204" pitchFamily="34" charset="0"/>
              </a:rPr>
              <a:t>Limited or no standards in place.</a:t>
            </a:r>
          </a:p>
          <a:p>
            <a:endParaRPr lang="en-US" dirty="0"/>
          </a:p>
        </p:txBody>
      </p:sp>
      <p:sp>
        <p:nvSpPr>
          <p:cNvPr id="4" name="Title 3">
            <a:extLst>
              <a:ext uri="{FF2B5EF4-FFF2-40B4-BE49-F238E27FC236}">
                <a16:creationId xmlns:a16="http://schemas.microsoft.com/office/drawing/2014/main" id="{05B05292-A842-7E46-BC8D-11555D3F31D5}"/>
              </a:ext>
            </a:extLst>
          </p:cNvPr>
          <p:cNvSpPr>
            <a:spLocks noGrp="1"/>
          </p:cNvSpPr>
          <p:nvPr>
            <p:ph type="title"/>
          </p:nvPr>
        </p:nvSpPr>
        <p:spPr/>
        <p:txBody>
          <a:bodyPr/>
          <a:lstStyle/>
          <a:p>
            <a:r>
              <a:rPr lang="en-US" dirty="0"/>
              <a:t>Infrastructure as Code Adoption Phases</a:t>
            </a:r>
          </a:p>
        </p:txBody>
      </p:sp>
    </p:spTree>
    <p:extLst>
      <p:ext uri="{BB962C8B-B14F-4D97-AF65-F5344CB8AC3E}">
        <p14:creationId xmlns:p14="http://schemas.microsoft.com/office/powerpoint/2010/main" val="380821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E3BBB-85DC-DCF0-FFCB-AD7E0B808AF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C74A52-A194-0DB2-0858-C4E84696080B}"/>
              </a:ext>
            </a:extLst>
          </p:cNvPr>
          <p:cNvSpPr>
            <a:spLocks noGrp="1"/>
          </p:cNvSpPr>
          <p:nvPr>
            <p:ph sz="half" idx="1"/>
          </p:nvPr>
        </p:nvSpPr>
        <p:spPr/>
        <p:txBody>
          <a:bodyPr anchor="ctr">
            <a:normAutofit/>
          </a:bodyPr>
          <a:lstStyle/>
          <a:p>
            <a:pPr marL="0" indent="0" algn="ctr">
              <a:buNone/>
            </a:pPr>
            <a:r>
              <a:rPr lang="en-US" b="1" dirty="0"/>
              <a:t>Semi-automated</a:t>
            </a:r>
            <a:endParaRPr lang="en-US" sz="3200" dirty="0"/>
          </a:p>
        </p:txBody>
      </p:sp>
      <p:sp>
        <p:nvSpPr>
          <p:cNvPr id="3" name="Content Placeholder 2">
            <a:extLst>
              <a:ext uri="{FF2B5EF4-FFF2-40B4-BE49-F238E27FC236}">
                <a16:creationId xmlns:a16="http://schemas.microsoft.com/office/drawing/2014/main" id="{6B28F9E2-CE51-FA5E-4909-1481D94A72CA}"/>
              </a:ext>
            </a:extLst>
          </p:cNvPr>
          <p:cNvSpPr>
            <a:spLocks noGrp="1"/>
          </p:cNvSpPr>
          <p:nvPr>
            <p:ph sz="half" idx="2"/>
          </p:nvPr>
        </p:nvSpPr>
        <p:spPr/>
        <p:txBody>
          <a:bodyPr>
            <a:normAutofit/>
          </a:bodyPr>
          <a:lstStyle/>
          <a:p>
            <a:r>
              <a:rPr lang="en-US" dirty="0"/>
              <a:t>Provisioned through a combination of UI/CLI, infrastructure as code, and scripts or configuration management.</a:t>
            </a:r>
          </a:p>
          <a:p>
            <a:r>
              <a:rPr lang="en-US" dirty="0"/>
              <a:t>Limited traceability.</a:t>
            </a:r>
          </a:p>
          <a:p>
            <a:r>
              <a:rPr lang="en-US" dirty="0"/>
              <a:t>Rollbacks are hard to achieve due to differing record-keeping methods.</a:t>
            </a:r>
          </a:p>
          <a:p>
            <a:endParaRPr lang="en-US" dirty="0"/>
          </a:p>
        </p:txBody>
      </p:sp>
      <p:sp>
        <p:nvSpPr>
          <p:cNvPr id="4" name="Title 3">
            <a:extLst>
              <a:ext uri="{FF2B5EF4-FFF2-40B4-BE49-F238E27FC236}">
                <a16:creationId xmlns:a16="http://schemas.microsoft.com/office/drawing/2014/main" id="{48EB5ADB-95C3-839E-FADD-3C2922CDF586}"/>
              </a:ext>
            </a:extLst>
          </p:cNvPr>
          <p:cNvSpPr>
            <a:spLocks noGrp="1"/>
          </p:cNvSpPr>
          <p:nvPr>
            <p:ph type="title"/>
          </p:nvPr>
        </p:nvSpPr>
        <p:spPr/>
        <p:txBody>
          <a:bodyPr/>
          <a:lstStyle/>
          <a:p>
            <a:r>
              <a:rPr lang="en-US" dirty="0"/>
              <a:t>Infrastructure as Code Adoption Phases</a:t>
            </a:r>
          </a:p>
        </p:txBody>
      </p:sp>
    </p:spTree>
    <p:extLst>
      <p:ext uri="{BB962C8B-B14F-4D97-AF65-F5344CB8AC3E}">
        <p14:creationId xmlns:p14="http://schemas.microsoft.com/office/powerpoint/2010/main" val="63553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D8E9F-9A2D-1D15-3D3F-04EC625CA50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AD8FD1-81FB-73B9-8B8E-AEBDCA6615FB}"/>
              </a:ext>
            </a:extLst>
          </p:cNvPr>
          <p:cNvSpPr>
            <a:spLocks noGrp="1"/>
          </p:cNvSpPr>
          <p:nvPr>
            <p:ph sz="half" idx="1"/>
          </p:nvPr>
        </p:nvSpPr>
        <p:spPr/>
        <p:txBody>
          <a:bodyPr anchor="ctr">
            <a:normAutofit/>
          </a:bodyPr>
          <a:lstStyle/>
          <a:p>
            <a:pPr marL="0" indent="0" algn="ctr">
              <a:buNone/>
            </a:pPr>
            <a:r>
              <a:rPr lang="en-US" b="1" dirty="0"/>
              <a:t>Infrastructure as code</a:t>
            </a:r>
            <a:endParaRPr lang="en-US" sz="3200" dirty="0"/>
          </a:p>
        </p:txBody>
      </p:sp>
      <p:sp>
        <p:nvSpPr>
          <p:cNvPr id="3" name="Content Placeholder 2">
            <a:extLst>
              <a:ext uri="{FF2B5EF4-FFF2-40B4-BE49-F238E27FC236}">
                <a16:creationId xmlns:a16="http://schemas.microsoft.com/office/drawing/2014/main" id="{EFF9B734-8AC2-515F-A670-A84705F7A341}"/>
              </a:ext>
            </a:extLst>
          </p:cNvPr>
          <p:cNvSpPr>
            <a:spLocks noGrp="1"/>
          </p:cNvSpPr>
          <p:nvPr>
            <p:ph sz="half" idx="2"/>
          </p:nvPr>
        </p:nvSpPr>
        <p:spPr>
          <a:xfrm>
            <a:off x="4657344" y="946356"/>
            <a:ext cx="4340524" cy="3394472"/>
          </a:xfrm>
        </p:spPr>
        <p:txBody>
          <a:bodyPr vert="horz" lIns="91440" tIns="45720" rIns="91440" bIns="45720" rtlCol="0" anchor="t">
            <a:noAutofit/>
          </a:bodyPr>
          <a:lstStyle/>
          <a:p>
            <a:r>
              <a:rPr lang="en-US" sz="1600" dirty="0">
                <a:latin typeface="Open Sans"/>
                <a:ea typeface="Open Sans"/>
                <a:cs typeface="Open Sans"/>
              </a:rPr>
              <a:t>Infrastructure is provisioned using an </a:t>
            </a:r>
            <a:r>
              <a:rPr lang="en-US" sz="1600" dirty="0" err="1">
                <a:latin typeface="Open Sans"/>
                <a:ea typeface="Open Sans"/>
                <a:cs typeface="Open Sans"/>
              </a:rPr>
              <a:t>IaC</a:t>
            </a:r>
            <a:r>
              <a:rPr lang="en-US" sz="1600" dirty="0">
                <a:latin typeface="Open Sans"/>
                <a:ea typeface="Open Sans"/>
                <a:cs typeface="Open Sans"/>
              </a:rPr>
              <a:t> tool, such as Terraform.</a:t>
            </a:r>
          </a:p>
          <a:p>
            <a:r>
              <a:rPr lang="en-US" sz="1600" dirty="0">
                <a:latin typeface="Open Sans"/>
                <a:ea typeface="Open Sans"/>
                <a:cs typeface="Open Sans"/>
              </a:rPr>
              <a:t>Provisioning and deployment processes are automated.</a:t>
            </a:r>
          </a:p>
          <a:p>
            <a:r>
              <a:rPr lang="en-US" sz="1600" dirty="0">
                <a:latin typeface="Open Sans"/>
                <a:ea typeface="Open Sans"/>
                <a:cs typeface="Open Sans"/>
              </a:rPr>
              <a:t>Configuration is consistent, with all necessary details fully documented (nothing siloed in a sysadmin's head).</a:t>
            </a:r>
          </a:p>
          <a:p>
            <a:r>
              <a:rPr lang="en-US" sz="1600" dirty="0">
                <a:latin typeface="Open Sans"/>
                <a:ea typeface="Open Sans"/>
                <a:cs typeface="Open Sans"/>
              </a:rPr>
              <a:t>Source files are stored in version control.</a:t>
            </a:r>
          </a:p>
          <a:p>
            <a:r>
              <a:rPr lang="en-US" sz="1600" dirty="0">
                <a:latin typeface="Open Sans"/>
                <a:ea typeface="Open Sans"/>
                <a:cs typeface="Open Sans"/>
              </a:rPr>
              <a:t>Some Terraform code is split into modules to promote consistent reuse of your organization's more common architectural patterns.</a:t>
            </a:r>
          </a:p>
        </p:txBody>
      </p:sp>
      <p:sp>
        <p:nvSpPr>
          <p:cNvPr id="4" name="Title 3">
            <a:extLst>
              <a:ext uri="{FF2B5EF4-FFF2-40B4-BE49-F238E27FC236}">
                <a16:creationId xmlns:a16="http://schemas.microsoft.com/office/drawing/2014/main" id="{820FA314-2AF1-D295-564D-B0D5EF507F8E}"/>
              </a:ext>
            </a:extLst>
          </p:cNvPr>
          <p:cNvSpPr>
            <a:spLocks noGrp="1"/>
          </p:cNvSpPr>
          <p:nvPr>
            <p:ph type="title"/>
          </p:nvPr>
        </p:nvSpPr>
        <p:spPr/>
        <p:txBody>
          <a:bodyPr/>
          <a:lstStyle/>
          <a:p>
            <a:r>
              <a:rPr lang="en-US" dirty="0"/>
              <a:t>Infrastructure as Code Adoption Phases</a:t>
            </a:r>
          </a:p>
        </p:txBody>
      </p:sp>
    </p:spTree>
    <p:extLst>
      <p:ext uri="{BB962C8B-B14F-4D97-AF65-F5344CB8AC3E}">
        <p14:creationId xmlns:p14="http://schemas.microsoft.com/office/powerpoint/2010/main" val="372099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4861-EF31-7784-DFF9-45EC6DBE2C5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57CC02-7C43-87A7-8D43-AF925DC31633}"/>
              </a:ext>
            </a:extLst>
          </p:cNvPr>
          <p:cNvSpPr>
            <a:spLocks noGrp="1"/>
          </p:cNvSpPr>
          <p:nvPr>
            <p:ph sz="half" idx="1"/>
          </p:nvPr>
        </p:nvSpPr>
        <p:spPr/>
        <p:txBody>
          <a:bodyPr anchor="ctr">
            <a:normAutofit/>
          </a:bodyPr>
          <a:lstStyle/>
          <a:p>
            <a:pPr marL="0" indent="0" algn="ctr">
              <a:buNone/>
            </a:pPr>
            <a:r>
              <a:rPr lang="en-US" b="1" dirty="0"/>
              <a:t>Collaborative</a:t>
            </a:r>
            <a:endParaRPr lang="en-US" sz="3200" dirty="0"/>
          </a:p>
        </p:txBody>
      </p:sp>
      <p:sp>
        <p:nvSpPr>
          <p:cNvPr id="3" name="Content Placeholder 2">
            <a:extLst>
              <a:ext uri="{FF2B5EF4-FFF2-40B4-BE49-F238E27FC236}">
                <a16:creationId xmlns:a16="http://schemas.microsoft.com/office/drawing/2014/main" id="{EE3505DF-C19E-9F2D-B565-A0D65C79933D}"/>
              </a:ext>
            </a:extLst>
          </p:cNvPr>
          <p:cNvSpPr>
            <a:spLocks noGrp="1"/>
          </p:cNvSpPr>
          <p:nvPr>
            <p:ph sz="half" idx="2"/>
          </p:nvPr>
        </p:nvSpPr>
        <p:spPr/>
        <p:txBody>
          <a:bodyPr vert="horz" lIns="91440" tIns="45720" rIns="91440" bIns="45720" rtlCol="0" anchor="t">
            <a:normAutofit fontScale="70000" lnSpcReduction="20000"/>
          </a:bodyPr>
          <a:lstStyle/>
          <a:p>
            <a:r>
              <a:rPr lang="en-US" dirty="0">
                <a:latin typeface="Open Sans"/>
                <a:ea typeface="Open Sans"/>
                <a:cs typeface="Open Sans"/>
              </a:rPr>
              <a:t>Users across the organization can safely provision infrastructure without conflicts and with clear understanding of their access permissions.</a:t>
            </a:r>
          </a:p>
          <a:p>
            <a:r>
              <a:rPr lang="en-US" dirty="0"/>
              <a:t>Expert users within an organization can produce standardized infrastructure templates, and beginner users can consume those to follow infrastructure best practices for the organization.</a:t>
            </a:r>
          </a:p>
          <a:p>
            <a:r>
              <a:rPr lang="en-US" dirty="0"/>
              <a:t>Per-workspace access control helps committers and approvers on workspaces protect production environments.</a:t>
            </a:r>
          </a:p>
          <a:p>
            <a:r>
              <a:rPr lang="en-US" dirty="0"/>
              <a:t>Functional groups that don't directly write Terraform code have visibility into infrastructure status and changes.</a:t>
            </a:r>
          </a:p>
          <a:p>
            <a:pPr marL="0" indent="0">
              <a:buNone/>
            </a:pPr>
            <a:endParaRPr lang="en-US" dirty="0"/>
          </a:p>
        </p:txBody>
      </p:sp>
      <p:sp>
        <p:nvSpPr>
          <p:cNvPr id="4" name="Title 3">
            <a:extLst>
              <a:ext uri="{FF2B5EF4-FFF2-40B4-BE49-F238E27FC236}">
                <a16:creationId xmlns:a16="http://schemas.microsoft.com/office/drawing/2014/main" id="{7B73BAC8-5D90-6A8C-4D4D-3E3C41AE695D}"/>
              </a:ext>
            </a:extLst>
          </p:cNvPr>
          <p:cNvSpPr>
            <a:spLocks noGrp="1"/>
          </p:cNvSpPr>
          <p:nvPr>
            <p:ph type="title"/>
          </p:nvPr>
        </p:nvSpPr>
        <p:spPr/>
        <p:txBody>
          <a:bodyPr/>
          <a:lstStyle/>
          <a:p>
            <a:r>
              <a:rPr lang="en-US" dirty="0"/>
              <a:t>Infrastructure as Code Adoption Phases</a:t>
            </a:r>
          </a:p>
        </p:txBody>
      </p:sp>
    </p:spTree>
    <p:extLst>
      <p:ext uri="{BB962C8B-B14F-4D97-AF65-F5344CB8AC3E}">
        <p14:creationId xmlns:p14="http://schemas.microsoft.com/office/powerpoint/2010/main" val="342315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AAD7-1DEC-E347-89D2-A0BC827A8EFA}"/>
              </a:ext>
            </a:extLst>
          </p:cNvPr>
          <p:cNvSpPr>
            <a:spLocks noGrp="1"/>
          </p:cNvSpPr>
          <p:nvPr>
            <p:ph type="ctrTitle"/>
          </p:nvPr>
        </p:nvSpPr>
        <p:spPr>
          <a:xfrm>
            <a:off x="1895665" y="312434"/>
            <a:ext cx="6233684" cy="628090"/>
          </a:xfrm>
        </p:spPr>
        <p:txBody>
          <a:bodyPr/>
          <a:lstStyle/>
          <a:p>
            <a:r>
              <a:rPr lang="en-US" dirty="0"/>
              <a:t>Lesson 6: Understand </a:t>
            </a:r>
            <a:r>
              <a:rPr lang="en-US" dirty="0" err="1"/>
              <a:t>IaC</a:t>
            </a:r>
            <a:r>
              <a:rPr lang="en-US" dirty="0"/>
              <a:t> Maturity Model</a:t>
            </a:r>
          </a:p>
        </p:txBody>
      </p:sp>
      <p:sp>
        <p:nvSpPr>
          <p:cNvPr id="3" name="Subtitle 2">
            <a:extLst>
              <a:ext uri="{FF2B5EF4-FFF2-40B4-BE49-F238E27FC236}">
                <a16:creationId xmlns:a16="http://schemas.microsoft.com/office/drawing/2014/main" id="{ABFAF619-F049-D048-9691-6A80EF5B7303}"/>
              </a:ext>
            </a:extLst>
          </p:cNvPr>
          <p:cNvSpPr>
            <a:spLocks noGrp="1"/>
          </p:cNvSpPr>
          <p:nvPr>
            <p:ph type="subTitle" idx="1"/>
          </p:nvPr>
        </p:nvSpPr>
        <p:spPr/>
        <p:txBody>
          <a:bodyPr vert="horz" lIns="91440" tIns="45720" rIns="91440" bIns="45720" rtlCol="0" anchor="t">
            <a:normAutofit/>
          </a:bodyPr>
          <a:lstStyle/>
          <a:p>
            <a:pPr indent="-630555"/>
            <a:r>
              <a:rPr lang="en-US" dirty="0">
                <a:latin typeface="Open Sans"/>
                <a:ea typeface="Open Sans"/>
                <a:cs typeface="Open Sans"/>
              </a:rPr>
              <a:t>6.2 </a:t>
            </a:r>
            <a:r>
              <a:rPr lang="en-US" dirty="0" err="1">
                <a:latin typeface="Open Sans"/>
                <a:ea typeface="Open Sans"/>
                <a:cs typeface="Open Sans"/>
              </a:rPr>
              <a:t>IaC</a:t>
            </a:r>
            <a:r>
              <a:rPr lang="en-US" dirty="0">
                <a:latin typeface="Open Sans"/>
                <a:ea typeface="Open Sans"/>
                <a:cs typeface="Open Sans"/>
              </a:rPr>
              <a:t> Maturity Model and Terraform</a:t>
            </a:r>
          </a:p>
        </p:txBody>
      </p:sp>
    </p:spTree>
    <p:extLst>
      <p:ext uri="{BB962C8B-B14F-4D97-AF65-F5344CB8AC3E}">
        <p14:creationId xmlns:p14="http://schemas.microsoft.com/office/powerpoint/2010/main" val="14352301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4861-EF31-7784-DFF9-45EC6DBE2C5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57CC02-7C43-87A7-8D43-AF925DC31633}"/>
              </a:ext>
            </a:extLst>
          </p:cNvPr>
          <p:cNvSpPr>
            <a:spLocks noGrp="1"/>
          </p:cNvSpPr>
          <p:nvPr>
            <p:ph sz="half" idx="1"/>
          </p:nvPr>
        </p:nvSpPr>
        <p:spPr/>
        <p:txBody>
          <a:bodyPr anchor="ctr">
            <a:normAutofit/>
          </a:bodyPr>
          <a:lstStyle/>
          <a:p>
            <a:pPr marL="0" indent="0" algn="ctr">
              <a:buNone/>
            </a:pPr>
            <a:r>
              <a:rPr lang="en-US" b="1" dirty="0">
                <a:latin typeface="Open Sans"/>
                <a:ea typeface="Open Sans"/>
                <a:cs typeface="Open Sans"/>
              </a:rPr>
              <a:t>Terraform Support</a:t>
            </a:r>
            <a:endParaRPr lang="en-US" sz="3200" dirty="0"/>
          </a:p>
        </p:txBody>
      </p:sp>
      <p:sp>
        <p:nvSpPr>
          <p:cNvPr id="3" name="Content Placeholder 2">
            <a:extLst>
              <a:ext uri="{FF2B5EF4-FFF2-40B4-BE49-F238E27FC236}">
                <a16:creationId xmlns:a16="http://schemas.microsoft.com/office/drawing/2014/main" id="{EE3505DF-C19E-9F2D-B565-A0D65C79933D}"/>
              </a:ext>
            </a:extLst>
          </p:cNvPr>
          <p:cNvSpPr>
            <a:spLocks noGrp="1"/>
          </p:cNvSpPr>
          <p:nvPr>
            <p:ph sz="half" idx="2"/>
          </p:nvPr>
        </p:nvSpPr>
        <p:spPr/>
        <p:txBody>
          <a:bodyPr vert="horz" lIns="91440" tIns="45720" rIns="91440" bIns="45720" rtlCol="0" anchor="t">
            <a:normAutofit/>
          </a:bodyPr>
          <a:lstStyle/>
          <a:p>
            <a:endParaRPr lang="en-US" dirty="0">
              <a:ea typeface="Open Sans"/>
              <a:cs typeface="Open Sans"/>
            </a:endParaRPr>
          </a:p>
          <a:p>
            <a:pPr marL="0" indent="0">
              <a:buNone/>
            </a:pPr>
            <a:endParaRPr lang="en-US" dirty="0"/>
          </a:p>
        </p:txBody>
      </p:sp>
      <p:sp>
        <p:nvSpPr>
          <p:cNvPr id="4" name="Title 3">
            <a:extLst>
              <a:ext uri="{FF2B5EF4-FFF2-40B4-BE49-F238E27FC236}">
                <a16:creationId xmlns:a16="http://schemas.microsoft.com/office/drawing/2014/main" id="{7B73BAC8-5D90-6A8C-4D4D-3E3C41AE695D}"/>
              </a:ext>
            </a:extLst>
          </p:cNvPr>
          <p:cNvSpPr>
            <a:spLocks noGrp="1"/>
          </p:cNvSpPr>
          <p:nvPr>
            <p:ph type="title"/>
          </p:nvPr>
        </p:nvSpPr>
        <p:spPr/>
        <p:txBody>
          <a:bodyPr lIns="91440" tIns="45720" rIns="91440" bIns="45720" anchor="t">
            <a:noAutofit/>
          </a:bodyPr>
          <a:lstStyle/>
          <a:p>
            <a:r>
              <a:rPr lang="en-US" dirty="0" err="1">
                <a:latin typeface="Open Sans"/>
                <a:ea typeface="Open Sans"/>
                <a:cs typeface="Open Sans"/>
              </a:rPr>
              <a:t>IaC</a:t>
            </a:r>
            <a:r>
              <a:rPr lang="en-US" dirty="0">
                <a:latin typeface="Open Sans"/>
                <a:ea typeface="Open Sans"/>
                <a:cs typeface="Open Sans"/>
              </a:rPr>
              <a:t> Maturity Model and Terraform</a:t>
            </a:r>
            <a:endParaRPr lang="en-US" dirty="0"/>
          </a:p>
        </p:txBody>
      </p:sp>
      <p:sp>
        <p:nvSpPr>
          <p:cNvPr id="6" name="Content Placeholder 2">
            <a:extLst>
              <a:ext uri="{FF2B5EF4-FFF2-40B4-BE49-F238E27FC236}">
                <a16:creationId xmlns:a16="http://schemas.microsoft.com/office/drawing/2014/main" id="{0AF0F276-C800-E8C0-36FB-596E1C136A37}"/>
              </a:ext>
            </a:extLst>
          </p:cNvPr>
          <p:cNvSpPr txBox="1">
            <a:spLocks/>
          </p:cNvSpPr>
          <p:nvPr/>
        </p:nvSpPr>
        <p:spPr>
          <a:xfrm>
            <a:off x="4809744" y="1098756"/>
            <a:ext cx="4038600" cy="3394472"/>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Arial"/>
              <a:buChar char="•"/>
              <a:defRPr sz="2200" kern="1200" baseline="0">
                <a:solidFill>
                  <a:schemeClr val="tx1"/>
                </a:solidFill>
                <a:latin typeface="Open Sans" panose="020B0606030504020204" pitchFamily="34" charset="0"/>
                <a:ea typeface="+mn-ea"/>
                <a:cs typeface="+mn-cs"/>
              </a:defRPr>
            </a:lvl1pPr>
            <a:lvl2pPr marL="742950" indent="-285750" algn="l" defTabSz="457200" rtl="0" eaLnBrk="1" latinLnBrk="0" hangingPunct="1">
              <a:spcBef>
                <a:spcPct val="20000"/>
              </a:spcBef>
              <a:buFont typeface="Arial"/>
              <a:buChar char="•"/>
              <a:defRPr sz="2000" kern="1200" baseline="0">
                <a:solidFill>
                  <a:schemeClr val="tx1"/>
                </a:solidFill>
                <a:latin typeface="Open Sans" panose="020B0606030504020204" pitchFamily="34" charset="0"/>
                <a:ea typeface="+mn-ea"/>
                <a:cs typeface="+mn-cs"/>
              </a:defRPr>
            </a:lvl2pPr>
            <a:lvl3pPr marL="1143000" indent="-228600" algn="l" defTabSz="457200" rtl="0" eaLnBrk="1" latinLnBrk="0" hangingPunct="1">
              <a:spcBef>
                <a:spcPct val="20000"/>
              </a:spcBef>
              <a:buFont typeface="Arial"/>
              <a:buChar char="•"/>
              <a:defRPr sz="1800" kern="1200" baseline="0">
                <a:solidFill>
                  <a:schemeClr val="tx1"/>
                </a:solidFill>
                <a:latin typeface="Open Sans" panose="020B0606030504020204" pitchFamily="34" charset="0"/>
                <a:ea typeface="+mn-ea"/>
                <a:cs typeface="+mn-cs"/>
              </a:defRPr>
            </a:lvl3pPr>
            <a:lvl4pPr marL="1600200" indent="-228600" algn="l" defTabSz="457200" rtl="0" eaLnBrk="1" latinLnBrk="0" hangingPunct="1">
              <a:spcBef>
                <a:spcPct val="20000"/>
              </a:spcBef>
              <a:buFont typeface="Arial"/>
              <a:buChar char="•"/>
              <a:defRPr sz="1800" kern="1200" baseline="0">
                <a:solidFill>
                  <a:schemeClr val="tx1"/>
                </a:solidFill>
                <a:latin typeface="Open Sans" panose="020B0606030504020204" pitchFamily="34" charset="0"/>
                <a:ea typeface="+mn-ea"/>
                <a:cs typeface="+mn-cs"/>
              </a:defRPr>
            </a:lvl4pPr>
            <a:lvl5pPr marL="2057400" indent="-228600" algn="l" defTabSz="457200" rtl="0" eaLnBrk="1" latinLnBrk="0" hangingPunct="1">
              <a:spcBef>
                <a:spcPct val="20000"/>
              </a:spcBef>
              <a:buFont typeface="Arial"/>
              <a:buChar char="•"/>
              <a:defRPr sz="1800" kern="1200" baseline="0">
                <a:solidFill>
                  <a:schemeClr val="tx1"/>
                </a:solidFill>
                <a:latin typeface="Open Sans" panose="020B0606030504020204" pitchFamily="34"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latin typeface="Open Sans"/>
                <a:ea typeface="Open Sans"/>
                <a:cs typeface="Open Sans"/>
              </a:rPr>
              <a:t>Supports and enables all modes of </a:t>
            </a:r>
            <a:r>
              <a:rPr lang="en-US" dirty="0" err="1">
                <a:latin typeface="Open Sans"/>
                <a:ea typeface="Open Sans"/>
                <a:cs typeface="Open Sans"/>
              </a:rPr>
              <a:t>IaC</a:t>
            </a:r>
            <a:r>
              <a:rPr lang="en-US" dirty="0">
                <a:latin typeface="Open Sans"/>
                <a:ea typeface="Open Sans"/>
                <a:cs typeface="Open Sans"/>
              </a:rPr>
              <a:t> adoption</a:t>
            </a:r>
            <a:endParaRPr lang="en-US" dirty="0"/>
          </a:p>
          <a:p>
            <a:pPr marL="0" indent="0">
              <a:buFont typeface="Arial"/>
              <a:buNone/>
            </a:pPr>
            <a:endParaRPr lang="en-US" dirty="0"/>
          </a:p>
        </p:txBody>
      </p:sp>
    </p:spTree>
    <p:extLst>
      <p:ext uri="{BB962C8B-B14F-4D97-AF65-F5344CB8AC3E}">
        <p14:creationId xmlns:p14="http://schemas.microsoft.com/office/powerpoint/2010/main" val="380791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nodePh="1">
                                  <p:stCondLst>
                                    <p:cond delay="0"/>
                                  </p:stCondLst>
                                  <p:endCondLst>
                                    <p:cond evt="begin" delay="0">
                                      <p:tn val="9"/>
                                    </p:cond>
                                  </p:end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defRPr sz="1200" b="0" baseline="0" dirty="0" smtClean="0">
            <a:solidFill>
              <a:srgbClr val="454D4E"/>
            </a:solidFill>
            <a:latin typeface="Open Sans" panose="020B0606030504020204" pitchFamily="34" charset="0"/>
          </a:defRPr>
        </a:defPPr>
      </a:lstStyle>
    </a:tx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501a101-02f8-4cb9-8ad4-ac4c2bb50a5e">
      <Terms xmlns="http://schemas.microsoft.com/office/infopath/2007/PartnerControls"/>
    </lcf76f155ced4ddcb4097134ff3c332f>
    <TaxCatchAll xmlns="53af226d-ba0a-4b77-ace2-7e16defb849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B942DAA29B6641B847DD25AB6364DF" ma:contentTypeVersion="17" ma:contentTypeDescription="Create a new document." ma:contentTypeScope="" ma:versionID="0c4f037f7565d5f0f19109070035f9a0">
  <xsd:schema xmlns:xsd="http://www.w3.org/2001/XMLSchema" xmlns:xs="http://www.w3.org/2001/XMLSchema" xmlns:p="http://schemas.microsoft.com/office/2006/metadata/properties" xmlns:ns2="1501a101-02f8-4cb9-8ad4-ac4c2bb50a5e" xmlns:ns3="53af226d-ba0a-4b77-ace2-7e16defb8490" targetNamespace="http://schemas.microsoft.com/office/2006/metadata/properties" ma:root="true" ma:fieldsID="d8b80012d09b9e73072d9bf0c8ab99df" ns2:_="" ns3:_="">
    <xsd:import namespace="1501a101-02f8-4cb9-8ad4-ac4c2bb50a5e"/>
    <xsd:import namespace="53af226d-ba0a-4b77-ace2-7e16defb84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DateTake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01a101-02f8-4cb9-8ad4-ac4c2bb50a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af226d-ba0a-4b77-ace2-7e16defb849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f1b6984-261b-4571-b7f9-8a6d366cc3e2}" ma:internalName="TaxCatchAll" ma:showField="CatchAllData" ma:web="53af226d-ba0a-4b77-ace2-7e16defb84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303C75-6DA1-4624-8E1F-10C605E57646}">
  <ds:schemaRefs>
    <ds:schemaRef ds:uri="http://www.w3.org/XML/1998/namespace"/>
    <ds:schemaRef ds:uri="http://schemas.microsoft.com/office/2006/documentManagement/types"/>
    <ds:schemaRef ds:uri="http://purl.org/dc/dcmitype/"/>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53af226d-ba0a-4b77-ace2-7e16defb8490"/>
    <ds:schemaRef ds:uri="1501a101-02f8-4cb9-8ad4-ac4c2bb50a5e"/>
  </ds:schemaRefs>
</ds:datastoreItem>
</file>

<file path=customXml/itemProps2.xml><?xml version="1.0" encoding="utf-8"?>
<ds:datastoreItem xmlns:ds="http://schemas.openxmlformats.org/officeDocument/2006/customXml" ds:itemID="{920C99BF-5DBB-4E5E-8232-1660DCDA7D83}">
  <ds:schemaRefs>
    <ds:schemaRef ds:uri="http://schemas.microsoft.com/sharepoint/v3/contenttype/forms"/>
  </ds:schemaRefs>
</ds:datastoreItem>
</file>

<file path=customXml/itemProps3.xml><?xml version="1.0" encoding="utf-8"?>
<ds:datastoreItem xmlns:ds="http://schemas.openxmlformats.org/officeDocument/2006/customXml" ds:itemID="{90DAFB04-EE61-434E-B5E8-F354BD038F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01a101-02f8-4cb9-8ad4-ac4c2bb50a5e"/>
    <ds:schemaRef ds:uri="53af226d-ba0a-4b77-ace2-7e16defb84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21927</TotalTime>
  <Words>4589</Words>
  <Application>Microsoft Office PowerPoint</Application>
  <PresentationFormat>On-screen Show (16:9)</PresentationFormat>
  <Paragraphs>736</Paragraphs>
  <Slides>150</Slides>
  <Notes>54</Notes>
  <HiddenSlides>0</HiddenSlides>
  <MMClips>0</MMClips>
  <ScaleCrop>false</ScaleCrop>
  <HeadingPairs>
    <vt:vector size="4" baseType="variant">
      <vt:variant>
        <vt:lpstr>Theme</vt:lpstr>
      </vt:variant>
      <vt:variant>
        <vt:i4>1</vt:i4>
      </vt:variant>
      <vt:variant>
        <vt:lpstr>Slide Titles</vt:lpstr>
      </vt:variant>
      <vt:variant>
        <vt:i4>150</vt:i4>
      </vt:variant>
    </vt:vector>
  </HeadingPairs>
  <TitlesOfParts>
    <vt:vector size="151" baseType="lpstr">
      <vt:lpstr>Standard_LiveLessons_2017</vt:lpstr>
      <vt:lpstr>PowerPoint Presentation</vt:lpstr>
      <vt:lpstr>Course Overview </vt:lpstr>
      <vt:lpstr>PowerPoint Presentation</vt:lpstr>
      <vt:lpstr>Lesson 1: Say Hello to Terraform </vt:lpstr>
      <vt:lpstr>Demo: Setup Development Environment</vt:lpstr>
      <vt:lpstr>Lesson 1: Say Hello to Terraform </vt:lpstr>
      <vt:lpstr>Demo: Download Example Code</vt:lpstr>
      <vt:lpstr>Lesson 1: Say Hello to Terraform </vt:lpstr>
      <vt:lpstr>Demo: Hello Terraform</vt:lpstr>
      <vt:lpstr>PowerPoint Presentation</vt:lpstr>
      <vt:lpstr>Lesson 2: Introduce Infrastructure as Code</vt:lpstr>
      <vt:lpstr>Infrastructure Paradigms</vt:lpstr>
      <vt:lpstr>Mainframe Era</vt:lpstr>
      <vt:lpstr>Client / Server</vt:lpstr>
      <vt:lpstr>Distributed</vt:lpstr>
      <vt:lpstr>Virtual</vt:lpstr>
      <vt:lpstr>Cloud</vt:lpstr>
      <vt:lpstr>Lesson 2: Introduce Infrastructure as Code</vt:lpstr>
      <vt:lpstr>Why Infrastructure as Code?</vt:lpstr>
      <vt:lpstr>Lesson 2: Introduce Infrastructure as Code</vt:lpstr>
      <vt:lpstr>What is Infrastructure as Code?</vt:lpstr>
      <vt:lpstr>What is Configuration Management?</vt:lpstr>
      <vt:lpstr>What is VCS?</vt:lpstr>
      <vt:lpstr>Idempotency</vt:lpstr>
      <vt:lpstr>Terraform Core</vt:lpstr>
      <vt:lpstr>Terraform State</vt:lpstr>
      <vt:lpstr>Terraform Provider</vt:lpstr>
      <vt:lpstr>State Backend</vt:lpstr>
      <vt:lpstr>Dependency Graph</vt:lpstr>
      <vt:lpstr>Lesson 2: Introduce Infrastructure as Code</vt:lpstr>
      <vt:lpstr>Approaches to IaC</vt:lpstr>
      <vt:lpstr>Approaches to IaC</vt:lpstr>
      <vt:lpstr>Declarative vs. Imperative </vt:lpstr>
      <vt:lpstr>Declarative vs. Imperative </vt:lpstr>
      <vt:lpstr>Lesson 2: Introduce Infrastructure as Code</vt:lpstr>
      <vt:lpstr>DevOps Lifecycle</vt:lpstr>
      <vt:lpstr>PowerPoint Presentation</vt:lpstr>
      <vt:lpstr>Lesson 3: Introduce Terraform</vt:lpstr>
      <vt:lpstr>Terraform Workflow</vt:lpstr>
      <vt:lpstr>Terraform Workflow</vt:lpstr>
      <vt:lpstr>Terraform Sequence: Init</vt:lpstr>
      <vt:lpstr>Terraform Sequence: Plan</vt:lpstr>
      <vt:lpstr>Terraform Sequence: Apply</vt:lpstr>
      <vt:lpstr>Lesson 3: Introduce Terraform</vt:lpstr>
      <vt:lpstr>What is Terraform?</vt:lpstr>
      <vt:lpstr>What Terraform Is Not</vt:lpstr>
      <vt:lpstr>Lesson 3: Introduce Terraform</vt:lpstr>
      <vt:lpstr>Review: Terraform State</vt:lpstr>
      <vt:lpstr>Working with the State: Do’s and Don’t</vt:lpstr>
      <vt:lpstr>Working with the State: Commands</vt:lpstr>
      <vt:lpstr>Demo: Terraform State</vt:lpstr>
      <vt:lpstr>Lesson 3: Introduce Terraform</vt:lpstr>
      <vt:lpstr>Terraform CLI Features</vt:lpstr>
      <vt:lpstr>Lesson 3: Introduce Terraform</vt:lpstr>
      <vt:lpstr>Is Terraform Multi-Cloud?</vt:lpstr>
      <vt:lpstr>Is Terraform Multi-Cloud?</vt:lpstr>
      <vt:lpstr>Is Terraform Multi-Cloud?</vt:lpstr>
      <vt:lpstr>Is Terraform Multi-Cloud?</vt:lpstr>
      <vt:lpstr>Lesson 3: Introduce Terraform</vt:lpstr>
      <vt:lpstr>Demo: Hello Terraform</vt:lpstr>
      <vt:lpstr>PowerPoint Presentation</vt:lpstr>
      <vt:lpstr>Lesson 4: Learn HCL</vt:lpstr>
      <vt:lpstr>HCL</vt:lpstr>
      <vt:lpstr>HCL Syntax</vt:lpstr>
      <vt:lpstr>HCL Syntax</vt:lpstr>
      <vt:lpstr>HCL Syntax</vt:lpstr>
      <vt:lpstr>HCL Syntax</vt:lpstr>
      <vt:lpstr>Lesson 4: Learn HCL</vt:lpstr>
      <vt:lpstr>Terraform Providers</vt:lpstr>
      <vt:lpstr>Provider Configuration</vt:lpstr>
      <vt:lpstr>AWS Provider</vt:lpstr>
      <vt:lpstr>GCP Provider</vt:lpstr>
      <vt:lpstr>Azure Provider</vt:lpstr>
      <vt:lpstr>Kubernetes Provider</vt:lpstr>
      <vt:lpstr>Provider Configuration</vt:lpstr>
      <vt:lpstr>Lesson 4: Learn HCL</vt:lpstr>
      <vt:lpstr>Resources and Data Sources</vt:lpstr>
      <vt:lpstr>Lesson 4: Learn HCL</vt:lpstr>
      <vt:lpstr>Dependency</vt:lpstr>
      <vt:lpstr>Dependency Graph</vt:lpstr>
      <vt:lpstr>References</vt:lpstr>
      <vt:lpstr>PowerPoint Presentation</vt:lpstr>
      <vt:lpstr>Lesson 5: Learn Terraform Providers: Hands-On Activities</vt:lpstr>
      <vt:lpstr>Lesson 5: Learn Terraform Providers: Hands-On Activities</vt:lpstr>
      <vt:lpstr>Demo: Working with AWS</vt:lpstr>
      <vt:lpstr>Lesson 5: Learn Terraform Providers: Hands-On Activities</vt:lpstr>
      <vt:lpstr>Demo: Working with GCP</vt:lpstr>
      <vt:lpstr>Lesson 5: Learn Terraform Providers: Hands-On Activities</vt:lpstr>
      <vt:lpstr>Demo: Working with Azure</vt:lpstr>
      <vt:lpstr>Lesson 5: Learn Terraform Providers: Hands-On Activities</vt:lpstr>
      <vt:lpstr>Demo: Other Providers</vt:lpstr>
      <vt:lpstr>PowerPoint Presentation</vt:lpstr>
      <vt:lpstr>Lesson 6: Understand IaC Maturity Model</vt:lpstr>
      <vt:lpstr>Infrastructure as Code Adoption Phases</vt:lpstr>
      <vt:lpstr>Infrastructure as Code Adoption Phases</vt:lpstr>
      <vt:lpstr>Infrastructure as Code Adoption Phases</vt:lpstr>
      <vt:lpstr>Infrastructure as Code Adoption Phases</vt:lpstr>
      <vt:lpstr>Lesson 6: Understand IaC Maturity Model</vt:lpstr>
      <vt:lpstr>IaC Maturity Model and Terraform</vt:lpstr>
      <vt:lpstr>PowerPoint Presentation</vt:lpstr>
      <vt:lpstr>Lesson 7: Learn Code Re-Use and Encapsulation with Terraform Modules</vt:lpstr>
      <vt:lpstr>Terraform Modules</vt:lpstr>
      <vt:lpstr>Terraform Modules</vt:lpstr>
      <vt:lpstr>Lesson 7: Learn Code Re-Use and Encapsulation with Terraform Modules</vt:lpstr>
      <vt:lpstr>Demo: Create a Module</vt:lpstr>
      <vt:lpstr>Lesson 7: Learn Code Re-Use and Encapsulation with Terraform Modules</vt:lpstr>
      <vt:lpstr>Module Distribution</vt:lpstr>
      <vt:lpstr>Module Distribution</vt:lpstr>
      <vt:lpstr>Module Distribution</vt:lpstr>
      <vt:lpstr>Module Distribution</vt:lpstr>
      <vt:lpstr>Module Distribution</vt:lpstr>
      <vt:lpstr>Module Distribution</vt:lpstr>
      <vt:lpstr>Module Types</vt:lpstr>
      <vt:lpstr>PowerPoint Presentation</vt:lpstr>
      <vt:lpstr>Lesson 8: Learn Collaboration with Terraform</vt:lpstr>
      <vt:lpstr>Backends</vt:lpstr>
      <vt:lpstr>Backends</vt:lpstr>
      <vt:lpstr>Backends</vt:lpstr>
      <vt:lpstr>Lesson 8: Learn Collaboration with Terraform</vt:lpstr>
      <vt:lpstr>Workspaces</vt:lpstr>
      <vt:lpstr>Lesson 8: Learn Collaboration with Terraform</vt:lpstr>
      <vt:lpstr>Collaboration</vt:lpstr>
      <vt:lpstr>PowerPoint Presentation</vt:lpstr>
      <vt:lpstr>Lesson 9: Discover Continuous Integration and Deployment with Terraform</vt:lpstr>
      <vt:lpstr>Version Control</vt:lpstr>
      <vt:lpstr>Version Control</vt:lpstr>
      <vt:lpstr>Lesson 9: Discover Continuous Integration and Deployment with Terraform</vt:lpstr>
      <vt:lpstr>Continuous Integration</vt:lpstr>
      <vt:lpstr>Continuous Integration</vt:lpstr>
      <vt:lpstr>Continuous Deployment</vt:lpstr>
      <vt:lpstr>Continuous Deployment</vt:lpstr>
      <vt:lpstr>Lesson 9: Discover Continuous Integration and Deployment with Terraform</vt:lpstr>
      <vt:lpstr>Demo: Testing Terraform Modules</vt:lpstr>
      <vt:lpstr>Lesson 9: Discover Continuous Integration and Deployment with Terraform</vt:lpstr>
      <vt:lpstr>Demo: Exploring Terraform Cloud</vt:lpstr>
      <vt:lpstr>Lesson 9: Discover Continuous Integration and Deployment with Terraform</vt:lpstr>
      <vt:lpstr>Demo: Exploring Atlantis</vt:lpstr>
      <vt:lpstr>PowerPoint Presentation</vt:lpstr>
      <vt:lpstr>Lesson 10: Extend Terraform</vt:lpstr>
      <vt:lpstr>Custom Providers</vt:lpstr>
      <vt:lpstr>Demo: Custom Providers</vt:lpstr>
      <vt:lpstr>Lesson 10: Extend Terraform</vt:lpstr>
      <vt:lpstr>Demo: Custom Provider code review</vt:lpstr>
      <vt:lpstr>PowerPoint Presentation</vt:lpstr>
      <vt:lpstr>Lesson 11: Review and Next Steps</vt:lpstr>
      <vt:lpstr>What have we learned?</vt:lpstr>
      <vt:lpstr>What have we learned?</vt:lpstr>
      <vt:lpstr>What have we learned?</vt:lpstr>
      <vt:lpstr>Lesson 11: Review and Next Steps</vt:lpstr>
      <vt:lpstr>What’s next?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Robert Jordan</cp:lastModifiedBy>
  <cp:revision>1076</cp:revision>
  <dcterms:created xsi:type="dcterms:W3CDTF">2015-09-28T19:52:00Z</dcterms:created>
  <dcterms:modified xsi:type="dcterms:W3CDTF">2024-09-11T18:10:18Z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0x0101009EB942DAA29B6641B847DD25AB6364DF</vt:lpwstr>
  </property>
  <property fmtid="{D5CDD505-2E9C-101B-9397-08002B2CF9AE}" pid="3" name="MediaServiceImageTags">
    <vt:lpwstr/>
  </property>
</Properties>
</file>